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 id="2147483758" r:id="rId3"/>
  </p:sldMasterIdLst>
  <p:notesMasterIdLst>
    <p:notesMasterId r:id="rId69"/>
  </p:notesMasterIdLst>
  <p:handoutMasterIdLst>
    <p:handoutMasterId r:id="rId70"/>
  </p:handoutMasterIdLst>
  <p:sldIdLst>
    <p:sldId id="365" r:id="rId4"/>
    <p:sldId id="352" r:id="rId5"/>
    <p:sldId id="370" r:id="rId6"/>
    <p:sldId id="369" r:id="rId7"/>
    <p:sldId id="360" r:id="rId8"/>
    <p:sldId id="372" r:id="rId9"/>
    <p:sldId id="385" r:id="rId10"/>
    <p:sldId id="429" r:id="rId11"/>
    <p:sldId id="386" r:id="rId12"/>
    <p:sldId id="359" r:id="rId13"/>
    <p:sldId id="430" r:id="rId14"/>
    <p:sldId id="366" r:id="rId15"/>
    <p:sldId id="373" r:id="rId16"/>
    <p:sldId id="374" r:id="rId17"/>
    <p:sldId id="375" r:id="rId18"/>
    <p:sldId id="431" r:id="rId19"/>
    <p:sldId id="383" r:id="rId20"/>
    <p:sldId id="384" r:id="rId21"/>
    <p:sldId id="357" r:id="rId22"/>
    <p:sldId id="428" r:id="rId23"/>
    <p:sldId id="391" r:id="rId24"/>
    <p:sldId id="392" r:id="rId25"/>
    <p:sldId id="393" r:id="rId26"/>
    <p:sldId id="394"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396" r:id="rId49"/>
    <p:sldId id="397" r:id="rId50"/>
    <p:sldId id="398" r:id="rId51"/>
    <p:sldId id="399" r:id="rId52"/>
    <p:sldId id="400" r:id="rId53"/>
    <p:sldId id="401" r:id="rId54"/>
    <p:sldId id="402" r:id="rId55"/>
    <p:sldId id="403" r:id="rId56"/>
    <p:sldId id="404" r:id="rId57"/>
    <p:sldId id="405" r:id="rId58"/>
    <p:sldId id="406" r:id="rId59"/>
    <p:sldId id="390" r:id="rId60"/>
    <p:sldId id="388" r:id="rId61"/>
    <p:sldId id="377" r:id="rId62"/>
    <p:sldId id="389" r:id="rId63"/>
    <p:sldId id="382" r:id="rId64"/>
    <p:sldId id="379" r:id="rId65"/>
    <p:sldId id="378" r:id="rId66"/>
    <p:sldId id="380" r:id="rId67"/>
    <p:sldId id="381" r:id="rId68"/>
  </p:sldIdLst>
  <p:sldSz cx="12192000" cy="6858000"/>
  <p:notesSz cx="6858000" cy="9144000"/>
  <p:embeddedFontLst>
    <p:embeddedFont>
      <p:font typeface="MS PGothic" panose="020B0600070205080204" pitchFamily="34" charset="-128"/>
      <p:regular r:id="rId71"/>
    </p:embeddedFont>
    <p:embeddedFont>
      <p:font typeface="Calibri" panose="020F0502020204030204" pitchFamily="34" charset="0"/>
      <p:regular r:id="rId72"/>
      <p:bold r:id="rId73"/>
      <p:italic r:id="rId74"/>
      <p:boldItalic r:id="rId75"/>
    </p:embeddedFont>
    <p:embeddedFont>
      <p:font typeface="Calibri Light" panose="020F0302020204030204" pitchFamily="34" charset="0"/>
      <p:regular r:id="rId76"/>
      <p:italic r:id="rId77"/>
    </p:embeddedFont>
    <p:embeddedFont>
      <p:font typeface="Consolas" panose="020B0609020204030204" pitchFamily="49" charset="0"/>
      <p:regular r:id="rId78"/>
      <p:bold r:id="rId79"/>
      <p:italic r:id="rId80"/>
      <p:boldItalic r:id="rId81"/>
    </p:embeddedFont>
    <p:embeddedFont>
      <p:font typeface="Mangal" panose="02040503050203030202" pitchFamily="18" charset="0"/>
      <p:regular r:id="rId82"/>
      <p:bold r:id="rId83"/>
    </p:embeddedFont>
    <p:embeddedFont>
      <p:font typeface="Segoe UI" panose="020B0502040204020203" pitchFamily="34" charset="0"/>
      <p:regular r:id="rId84"/>
      <p:bold r:id="rId85"/>
      <p:italic r:id="rId86"/>
      <p:boldItalic r:id="rId87"/>
    </p:embeddedFont>
    <p:embeddedFont>
      <p:font typeface="Segoe UI Light" panose="020B0502040204020203" pitchFamily="34" charset="0"/>
      <p:regular r:id="rId88"/>
      <p:italic r:id="rId89"/>
    </p:embeddedFont>
    <p:embeddedFont>
      <p:font typeface="Segoe UI Semibold" panose="020B0702040204020203" pitchFamily="34" charset="0"/>
      <p:bold r:id="rId90"/>
      <p:boldItalic r:id="rId91"/>
    </p:embeddedFont>
    <p:embeddedFont>
      <p:font typeface="Segoe UI Semilight" panose="020B0402040204020203" pitchFamily="34" charset="0"/>
      <p:regular r:id="rId92"/>
      <p:italic r:id="rId93"/>
    </p:embeddedFont>
    <p:embeddedFont>
      <p:font typeface="Segoe UI Symbol" panose="020B0502040204020203" pitchFamily="34" charset="0"/>
      <p:regular r:id="rId94"/>
    </p:embeddedFont>
    <p:embeddedFont>
      <p:font typeface="Verdana" panose="020B0604030504040204" pitchFamily="34" charset="0"/>
      <p:regular r:id="rId95"/>
      <p:bold r:id="rId96"/>
      <p:italic r:id="rId97"/>
      <p:boldItalic r:id="rId98"/>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65"/>
            <p14:sldId id="352"/>
          </p14:sldIdLst>
        </p14:section>
        <p14:section name="Getting Started" id="{93FA39F7-5EE3-4BDE-9E62-D460BC9D2555}">
          <p14:sldIdLst>
            <p14:sldId id="370"/>
            <p14:sldId id="369"/>
            <p14:sldId id="360"/>
            <p14:sldId id="372"/>
            <p14:sldId id="385"/>
            <p14:sldId id="429"/>
            <p14:sldId id="386"/>
            <p14:sldId id="359"/>
            <p14:sldId id="430"/>
            <p14:sldId id="366"/>
            <p14:sldId id="373"/>
            <p14:sldId id="374"/>
            <p14:sldId id="375"/>
            <p14:sldId id="431"/>
          </p14:sldIdLst>
        </p14:section>
        <p14:section name="Afternoon" id="{C9FEE982-7118-43F4-AF73-96DA103AD135}">
          <p14:sldIdLst>
            <p14:sldId id="383"/>
            <p14:sldId id="384"/>
            <p14:sldId id="357"/>
          </p14:sldIdLst>
        </p14:section>
        <p14:section name="Extra &amp; Parking Lot" id="{545A28E7-B45D-4E5F-B45B-0ADD1CBD9F26}">
          <p14:sldIdLst>
            <p14:sldId id="428"/>
            <p14:sldId id="391"/>
            <p14:sldId id="392"/>
            <p14:sldId id="393"/>
            <p14:sldId id="394"/>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396"/>
            <p14:sldId id="397"/>
            <p14:sldId id="398"/>
            <p14:sldId id="399"/>
            <p14:sldId id="400"/>
            <p14:sldId id="401"/>
            <p14:sldId id="402"/>
            <p14:sldId id="403"/>
            <p14:sldId id="404"/>
            <p14:sldId id="405"/>
            <p14:sldId id="406"/>
          </p14:sldIdLst>
        </p14:section>
        <p14:section name="Wrap-up" id="{57449448-5CC9-463C-B55A-02860A004457}">
          <p14:sldIdLst>
            <p14:sldId id="390"/>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C8"/>
    <a:srgbClr val="8DACD0"/>
    <a:srgbClr val="3399FF"/>
    <a:srgbClr val="0070C0"/>
    <a:srgbClr val="7AB0F2"/>
    <a:srgbClr val="D8DEE7"/>
    <a:srgbClr val="9A57CD"/>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9" autoAdjust="0"/>
    <p:restoredTop sz="80679" autoAdjust="0"/>
  </p:normalViewPr>
  <p:slideViewPr>
    <p:cSldViewPr snapToGrid="0">
      <p:cViewPr varScale="1">
        <p:scale>
          <a:sx n="53" d="100"/>
          <a:sy n="53" d="100"/>
        </p:scale>
        <p:origin x="1188"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97" Type="http://schemas.openxmlformats.org/officeDocument/2006/relationships/font" Target="fonts/font27.fntdata"/><Relationship Id="rId7" Type="http://schemas.openxmlformats.org/officeDocument/2006/relationships/slide" Target="slides/slide4.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102"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font" Target="fonts/font2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77" Type="http://schemas.openxmlformats.org/officeDocument/2006/relationships/font" Target="fonts/font7.fntdata"/><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5/22/2018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5/22/2018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github.com/guruskill/70-53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a:t>
            </a:r>
            <a:r>
              <a:rPr lang="en-US" sz="1000" b="1" dirty="0">
                <a:effectLst/>
                <a:latin typeface="Arial" panose="020B0604020202020204" pitchFamily="34" charset="0"/>
                <a:ea typeface="Calibri" panose="020F0502020204030204" pitchFamily="34" charset="0"/>
                <a:cs typeface="Times New Roman" panose="02020603050405020304" pitchFamily="18" charset="0"/>
              </a:rPr>
              <a:t> 105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a:t>
            </a:r>
            <a:r>
              <a:rPr lang="en-US" sz="1000" b="1" dirty="0">
                <a:effectLst/>
                <a:latin typeface="Arial" panose="020B0604020202020204" pitchFamily="34" charset="0"/>
                <a:ea typeface="Calibri" panose="020F0502020204030204" pitchFamily="34" charset="0"/>
                <a:cs typeface="Times New Roman" panose="02020603050405020304" pitchFamily="18" charset="0"/>
              </a:rPr>
              <a:t> 50 minutes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Segoe UI" panose="020B0502040204020203" pitchFamily="34" charset="0"/>
              </a:rPr>
              <a:t>After completing this module, students will be able to:</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suitable workloads for the cloud.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services and capabilities that Microsoft Azure provides.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portals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Windows PowerShell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Command-Line Interface (CLI)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Describe the primary characteristics of Azure Resource Manager.</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 Azure services to enhance management and monitoring of Azure.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ts val="1300"/>
              </a:lnSpc>
              <a:spcBef>
                <a:spcPts val="900"/>
              </a:spcBef>
              <a:spcAft>
                <a:spcPts val="300"/>
              </a:spcAft>
            </a:pPr>
            <a:r>
              <a:rPr lang="en-US" sz="1000" b="1" dirty="0">
                <a:effectLst/>
                <a:latin typeface="Arial" panose="020B0604020202020204" pitchFamily="34" charset="0"/>
                <a:ea typeface="Times New Roman" panose="02020603050405020304" pitchFamily="18" charset="0"/>
                <a:cs typeface="Segoe UI" panose="020B0502040204020203" pitchFamily="34" charset="0"/>
              </a:rPr>
              <a:t>Required materials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a:t>
            </a:r>
            <a:r>
              <a:rPr lang="en-US" sz="1000" dirty="0">
                <a:effectLst/>
                <a:latin typeface="Arial" panose="020B0604020202020204" pitchFamily="34" charset="0"/>
                <a:ea typeface="Calibri" panose="020F0502020204030204" pitchFamily="34" charset="0"/>
                <a:cs typeface="Segoe UI" panose="020B0502040204020203" pitchFamily="34" charset="0"/>
              </a:rPr>
              <a:t>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20533D_01.pptx</a:t>
            </a:r>
            <a:r>
              <a:rPr lang="en-US" sz="1000" dirty="0">
                <a:effectLst/>
                <a:latin typeface="Arial" panose="020B0604020202020204" pitchFamily="34" charset="0"/>
                <a:ea typeface="Calibri" panose="020F0502020204030204" pitchFamily="34" charset="0"/>
                <a:cs typeface="Segoe UI" panose="020B0502040204020203" pitchFamily="34" charset="0"/>
              </a:rPr>
              <a:t>.</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this module’s materials.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endParaRPr lang="en-US" sz="1000" dirty="0">
              <a:effectLst/>
              <a:latin typeface="Arial" panose="020B0604020202020204" pitchFamily="34"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as well as the concepts that each lab covers. This enables you to provide meaningful hints to students who might have issues while working in the labs. Furthermore, it will help guide your lecture to ensure that you discuss the concepts that the labs cover.</a:t>
            </a: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02876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24</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389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963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71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04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157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36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1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Who is taking a vacation, sick or personal day to be with us today.  As usual, either nobody is on vacation or nobody is actively participating </a:t>
            </a:r>
            <a:r>
              <a:rPr lang="en-US" dirty="0">
                <a:sym typeface="Wingdings" panose="05000000000000000000" pitchFamily="2" charset="2"/>
              </a:rPr>
              <a:t>  I will assume the former.</a:t>
            </a:r>
            <a:endParaRPr lang="en-US" dirty="0"/>
          </a:p>
          <a:p>
            <a:endParaRPr lang="en-US" dirty="0"/>
          </a:p>
          <a:p>
            <a:r>
              <a:rPr lang="en-US" dirty="0"/>
              <a:t>What that tells me is your boss and your company want you to be here.  They want you learn what we are teaching.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BUILD:  So please, resist the urge to do email or other “stuff” while in class.</a:t>
            </a:r>
          </a:p>
          <a:p>
            <a:r>
              <a:rPr lang="en-US" dirty="0"/>
              <a:t>BUILD:  Your mind is like a parachute, it only works if it is open and fully engaged.  I know the mind wants to do more than what we are sometimes asking it to do in class.  Stay focused so you get as much as possible out of the class.  If you find your mind wandering…. Force it back into the game.</a:t>
            </a:r>
          </a:p>
          <a:p>
            <a:r>
              <a:rPr lang="en-US" dirty="0"/>
              <a:t>BUILD:  Actively Participate and be fully engaged. When we are presenting, doing labs, demo’s, whiteboarding, Q &amp; A or other activities, we need everyone to participate actively.</a:t>
            </a:r>
          </a:p>
          <a:p>
            <a:r>
              <a:rPr lang="en-US" dirty="0"/>
              <a:t>BUILD: If you do all of this you will be one of the 85% of the people that take this class and within 30 days get certified.  More importantly, you will go back to work ready to Architect Azure Solutions.</a:t>
            </a:r>
          </a:p>
        </p:txBody>
      </p:sp>
      <p:sp>
        <p:nvSpPr>
          <p:cNvPr id="4" name="Slide Number Placeholder 3"/>
          <p:cNvSpPr>
            <a:spLocks noGrp="1"/>
          </p:cNvSpPr>
          <p:nvPr>
            <p:ph type="sldNum" sz="quarter" idx="10"/>
          </p:nvPr>
        </p:nvSpPr>
        <p:spPr/>
        <p:txBody>
          <a:bodyPr/>
          <a:lstStyle/>
          <a:p>
            <a:fld id="{F0D91679-3A69-4641-964F-5E8374DF41E6}" type="slidenum">
              <a:rPr lang="en-US" smtClean="0"/>
              <a:t>3</a:t>
            </a:fld>
            <a:endParaRPr lang="en-US"/>
          </a:p>
        </p:txBody>
      </p:sp>
    </p:spTree>
    <p:extLst>
      <p:ext uri="{BB962C8B-B14F-4D97-AF65-F5344CB8AC3E}">
        <p14:creationId xmlns:p14="http://schemas.microsoft.com/office/powerpoint/2010/main" val="2201940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108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990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2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880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6C194-845A-48EB-9921-B2222E5450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8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5AE6B1-5FE6-4971-A8E7-64830DF1BDC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449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34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93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4</a:t>
            </a:fld>
            <a:endParaRPr lang="en-US"/>
          </a:p>
        </p:txBody>
      </p:sp>
    </p:spTree>
    <p:extLst>
      <p:ext uri="{BB962C8B-B14F-4D97-AF65-F5344CB8AC3E}">
        <p14:creationId xmlns:p14="http://schemas.microsoft.com/office/powerpoint/2010/main" val="1543580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78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623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5/22/2018 7:10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801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526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76C194-845A-48EB-9921-B2222E54507C}"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378100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5AE6B1-5FE6-4971-A8E7-64830DF1BDCF}"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5/22/2018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86054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516483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91357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81818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5/22/2018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49728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7</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596559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C2E71-BC3B-49B8-B2BF-93DCC9B91A9A}"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5/22/2018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8686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C2E71-BC3B-49B8-B2BF-93DCC9B91A9A}"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5/22/2018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33618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1947069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285087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59</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60</a:t>
            </a:fld>
            <a:endParaRPr lang="en-US"/>
          </a:p>
        </p:txBody>
      </p:sp>
    </p:spTree>
    <p:extLst>
      <p:ext uri="{BB962C8B-B14F-4D97-AF65-F5344CB8AC3E}">
        <p14:creationId xmlns:p14="http://schemas.microsoft.com/office/powerpoint/2010/main" val="3666374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61</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62</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63</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http://github.com/guruskill/70-535</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11</a:t>
            </a:fld>
            <a:endParaRPr lang="en-US" dirty="0"/>
          </a:p>
        </p:txBody>
      </p:sp>
    </p:spTree>
    <p:extLst>
      <p:ext uri="{BB962C8B-B14F-4D97-AF65-F5344CB8AC3E}">
        <p14:creationId xmlns:p14="http://schemas.microsoft.com/office/powerpoint/2010/main" val="4267864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64</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65</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12</a:t>
            </a:fld>
            <a:endParaRPr lang="en-US"/>
          </a:p>
        </p:txBody>
      </p:sp>
    </p:spTree>
    <p:extLst>
      <p:ext uri="{BB962C8B-B14F-4D97-AF65-F5344CB8AC3E}">
        <p14:creationId xmlns:p14="http://schemas.microsoft.com/office/powerpoint/2010/main" val="337862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13</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14</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15</a:t>
            </a:fld>
            <a:endParaRPr lang="en-US"/>
          </a:p>
        </p:txBody>
      </p:sp>
    </p:spTree>
    <p:extLst>
      <p:ext uri="{BB962C8B-B14F-4D97-AF65-F5344CB8AC3E}">
        <p14:creationId xmlns:p14="http://schemas.microsoft.com/office/powerpoint/2010/main" val="148520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2" grpId="8" animBg="1"/>
      <p:bldP spid="10" grpId="0" animBg="1"/>
      <p:bldP spid="10" grpId="1" animBg="1"/>
      <p:bldP spid="10" grpId="2" animBg="1"/>
      <p:bldP spid="10" grpId="3" animBg="1"/>
      <p:bldP spid="10" grpId="4" animBg="1"/>
      <p:bldP spid="10" grpId="5" animBg="1"/>
      <p:bldP spid="10" grpId="6" animBg="1"/>
      <p:bldP spid="10" grpId="7" animBg="1"/>
      <p:bldP spid="10" grpId="8" animBg="1"/>
      <p:bldP spid="11" grpId="0" animBg="1"/>
      <p:bldP spid="11" grpId="1" animBg="1"/>
      <p:bldP spid="11" grpId="2" animBg="1"/>
      <p:bldP spid="11" grpId="3" animBg="1"/>
      <p:bldP spid="11" grpId="4" animBg="1"/>
      <p:bldP spid="11" grpId="5" animBg="1"/>
      <p:bldP spid="11" grpId="6" animBg="1"/>
      <p:bldP spid="11" grpId="7" animBg="1"/>
      <p:bldP spid="11" grpId="8" animBg="1"/>
      <p:bldP spid="13" grpId="0" animBg="1"/>
      <p:bldP spid="13" grpId="1" animBg="1"/>
      <p:bldP spid="13" grpId="2" animBg="1"/>
      <p:bldP spid="13" grpId="3" animBg="1"/>
      <p:bldP spid="13" grpId="4" animBg="1"/>
      <p:bldP spid="13" grpId="5" animBg="1"/>
      <p:bldP spid="13" grpId="6" animBg="1"/>
      <p:bldP spid="13" grpId="7" animBg="1"/>
      <p:bldP spid="13" grpId="8"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6335907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83106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4170636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5/22/2018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17178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5/22/2018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895684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20"/>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6"/>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6"/>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162393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772400" y="6586707"/>
            <a:ext cx="2647199"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339163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5"/>
            <a:ext cx="811784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68081" y="286313"/>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921823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65263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2451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5217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70790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8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4133301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754189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437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690869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96706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24671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8792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942668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263411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415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862196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04620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924054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28412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8667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513448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08500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37567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14121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8550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8" r:id="rId28"/>
    <p:sldLayoutId id="2147483719" r:id="rId29"/>
    <p:sldLayoutId id="2147483720"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60239240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github.com/guruskill/70-535" TargetMode="External"/><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1.xml"/><Relationship Id="rId4"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2.xml"/><Relationship Id="rId10" Type="http://schemas.openxmlformats.org/officeDocument/2006/relationships/image" Target="../media/image12.png"/><Relationship Id="rId4" Type="http://schemas.openxmlformats.org/officeDocument/2006/relationships/slideLayout" Target="../slideLayouts/slideLayout19.xml"/><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6.emf"/><Relationship Id="rId11" Type="http://schemas.microsoft.com/office/2007/relationships/hdphoto" Target="../media/hdphoto3.wdp"/><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hyperlink" Target="https://docs.microsoft.com/en-us/azure/backup/backup-try-azure-backup-in-10-min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9.xml"/><Relationship Id="rId4" Type="http://schemas.openxmlformats.org/officeDocument/2006/relationships/hyperlink" Target="https://docs.microsoft.com/en-us/azure/backup/backup-try-azure-backup-in-10-min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8.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3.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30.xml"/><Relationship Id="rId1" Type="http://schemas.openxmlformats.org/officeDocument/2006/relationships/slideLayout" Target="../slideLayouts/slideLayout77.xml"/><Relationship Id="rId4" Type="http://schemas.openxmlformats.org/officeDocument/2006/relationships/hyperlink" Target="https://www.microsoft.com/en-us/download/details.aspx?id=55269"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31.xml"/><Relationship Id="rId1" Type="http://schemas.openxmlformats.org/officeDocument/2006/relationships/slideLayout" Target="../slideLayouts/slideLayout79.xml"/><Relationship Id="rId4" Type="http://schemas.openxmlformats.org/officeDocument/2006/relationships/hyperlink" Target="https://docs.microsoft.com/en-us/azure/backup/"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13.png"/><Relationship Id="rId7" Type="http://schemas.openxmlformats.org/officeDocument/2006/relationships/image" Target="../media/image31.png"/><Relationship Id="rId12" Type="http://schemas.openxmlformats.org/officeDocument/2006/relationships/image" Target="../media/image36.emf"/><Relationship Id="rId2" Type="http://schemas.openxmlformats.org/officeDocument/2006/relationships/notesSlide" Target="../notesSlides/notesSlide32.xml"/><Relationship Id="rId1" Type="http://schemas.openxmlformats.org/officeDocument/2006/relationships/slideLayout" Target="../slideLayouts/slideLayout87.xml"/><Relationship Id="rId6" Type="http://schemas.openxmlformats.org/officeDocument/2006/relationships/image" Target="../media/image30.png"/><Relationship Id="rId11" Type="http://schemas.openxmlformats.org/officeDocument/2006/relationships/image" Target="../media/image35.emf"/><Relationship Id="rId5" Type="http://schemas.openxmlformats.org/officeDocument/2006/relationships/image" Target="../media/image29.png"/><Relationship Id="rId10" Type="http://schemas.openxmlformats.org/officeDocument/2006/relationships/image" Target="../media/image34.emf"/><Relationship Id="rId4" Type="http://schemas.openxmlformats.org/officeDocument/2006/relationships/image" Target="../media/image28.png"/><Relationship Id="rId9" Type="http://schemas.openxmlformats.org/officeDocument/2006/relationships/image" Target="../media/image33.emf"/><Relationship Id="rId14" Type="http://schemas.openxmlformats.org/officeDocument/2006/relationships/image" Target="../media/image38.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5.xml"/><Relationship Id="rId4" Type="http://schemas.openxmlformats.org/officeDocument/2006/relationships/hyperlink" Target="https://docs.microsoft.com/en-us/azure/backup/backup-try-azure-backup-in-10-min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64.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56.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notesSlide" Target="../notesSlides/notesSlide39.xml"/><Relationship Id="rId1" Type="http://schemas.openxmlformats.org/officeDocument/2006/relationships/slideLayout" Target="../slideLayouts/slideLayout65.xml"/><Relationship Id="rId6" Type="http://schemas.openxmlformats.org/officeDocument/2006/relationships/image" Target="../media/image16.emf"/><Relationship Id="rId11" Type="http://schemas.microsoft.com/office/2007/relationships/hdphoto" Target="../media/hdphoto3.wdp"/><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hyperlink" Target="https://docs.microsoft.com/en-us/azure/backup/backup-try-azure-backup-in-10-min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mailto:skillupmsft@microsoft.com" TargetMode="Externa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hyperlink" Target="https://ptdrv.linkedin.com/8na8bsr"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1163" y="237247"/>
            <a:ext cx="11785599" cy="1011928"/>
          </a:xfrm>
        </p:spPr>
        <p:txBody>
          <a:bodyPr/>
          <a:lstStyle/>
          <a:p>
            <a:r>
              <a:rPr lang="en-US" sz="2000" dirty="0"/>
              <a:t>Exam</a:t>
            </a:r>
            <a:r>
              <a:rPr lang="en-US" sz="3600" dirty="0"/>
              <a:t> 70-535 Architecting Microsoft Azure Solutions</a:t>
            </a:r>
            <a:br>
              <a:rPr lang="en-US" sz="3600" dirty="0"/>
            </a:br>
            <a:r>
              <a:rPr lang="en-US" sz="2400" dirty="0"/>
              <a:t>Data &amp; Cloud Skill Up Workshop - Azure Fundamentals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6576969" y="2595282"/>
            <a:ext cx="5391511" cy="3237592"/>
          </a:xfrm>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p:txBody>
      </p:sp>
      <p:sp>
        <p:nvSpPr>
          <p:cNvPr id="3" name="Subtitle 2"/>
          <p:cNvSpPr>
            <a:spLocks noGrp="1"/>
          </p:cNvSpPr>
          <p:nvPr>
            <p:ph type="body" sz="quarter" idx="10"/>
          </p:nvPr>
        </p:nvSpPr>
        <p:spPr>
          <a:xfrm>
            <a:off x="111163" y="2543908"/>
            <a:ext cx="6298026" cy="1368279"/>
          </a:xfrm>
          <a:solidFill>
            <a:schemeClr val="accent1"/>
          </a:solidFill>
        </p:spPr>
        <p:txBody>
          <a:bodyPr/>
          <a:lstStyle/>
          <a:p>
            <a:pPr>
              <a:buClr>
                <a:schemeClr val="bg1"/>
              </a:buClr>
            </a:pPr>
            <a:r>
              <a:rPr lang="en-US" sz="1400" u="sng" dirty="0">
                <a:solidFill>
                  <a:schemeClr val="tx1"/>
                </a:solidFill>
              </a:rPr>
              <a:t>Speakers</a:t>
            </a:r>
          </a:p>
          <a:p>
            <a:pPr>
              <a:buClr>
                <a:schemeClr val="bg1"/>
              </a:buClr>
            </a:pPr>
            <a:r>
              <a:rPr lang="en-US" sz="1600" b="1" dirty="0">
                <a:solidFill>
                  <a:schemeClr val="tx1"/>
                </a:solidFill>
              </a:rPr>
              <a:t>Ryan Sockalosky, Dan Stolts, Patrick El-Azem, Coach Culbertson</a:t>
            </a:r>
          </a:p>
          <a:p>
            <a:pPr>
              <a:buClr>
                <a:schemeClr val="bg1"/>
              </a:buClr>
            </a:pPr>
            <a:r>
              <a:rPr lang="en-US" sz="1400" u="sng" dirty="0">
                <a:solidFill>
                  <a:schemeClr val="tx1"/>
                </a:solidFill>
              </a:rPr>
              <a:t>Special Guests </a:t>
            </a:r>
          </a:p>
          <a:p>
            <a:pPr>
              <a:buClr>
                <a:schemeClr val="bg1"/>
              </a:buClr>
            </a:pPr>
            <a:r>
              <a:rPr lang="en-US" sz="1600" b="1" dirty="0">
                <a:solidFill>
                  <a:schemeClr val="tx1"/>
                </a:solidFill>
              </a:rPr>
              <a:t>Steve Ramsay, Ken Skvarcius, Dan Pessin</a:t>
            </a:r>
          </a:p>
          <a:p>
            <a:pPr>
              <a:buClr>
                <a:schemeClr val="bg1"/>
              </a:buClr>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a:xfrm>
            <a:off x="349252" y="5973557"/>
            <a:ext cx="11619228" cy="592285"/>
          </a:xfrm>
        </p:spPr>
        <p:txBody>
          <a:bodyPr/>
          <a:lstStyle/>
          <a:p>
            <a:pPr lvl="0"/>
            <a:r>
              <a:rPr lang="en-US" dirty="0">
                <a:solidFill>
                  <a:srgbClr val="002060"/>
                </a:solidFill>
              </a:rPr>
              <a:t>Content Home: </a:t>
            </a:r>
            <a:r>
              <a:rPr lang="en-US" sz="2000" dirty="0">
                <a:solidFill>
                  <a:srgbClr val="002060"/>
                </a:solidFill>
              </a:rPr>
              <a:t>http://github.com/guruskill/70-535</a:t>
            </a:r>
            <a:endParaRPr lang="en-US" sz="1800" dirty="0">
              <a:solidFill>
                <a:srgbClr val="002060"/>
              </a:solidFill>
            </a:endParaRPr>
          </a:p>
          <a:p>
            <a:pPr lvl="0"/>
            <a:r>
              <a:rPr lang="en-US" dirty="0">
                <a:solidFill>
                  <a:srgbClr val="002060"/>
                </a:solidFill>
              </a:rPr>
              <a:t>Program Home: https://aka.ms/certup</a:t>
            </a:r>
          </a:p>
        </p:txBody>
      </p:sp>
      <p:sp>
        <p:nvSpPr>
          <p:cNvPr id="7" name="Text Placeholder 6">
            <a:extLst>
              <a:ext uri="{FF2B5EF4-FFF2-40B4-BE49-F238E27FC236}">
                <a16:creationId xmlns:a16="http://schemas.microsoft.com/office/drawing/2014/main" id="{46172E14-869B-4D4B-9CDA-AE5631D263FF}"/>
              </a:ext>
            </a:extLst>
          </p:cNvPr>
          <p:cNvSpPr>
            <a:spLocks noGrp="1"/>
          </p:cNvSpPr>
          <p:nvPr>
            <p:ph type="body" sz="quarter" idx="12"/>
          </p:nvPr>
        </p:nvSpPr>
        <p:spPr>
          <a:xfrm>
            <a:off x="3239020" y="1276199"/>
            <a:ext cx="5839691" cy="1060211"/>
          </a:xfrm>
        </p:spPr>
        <p:txBody>
          <a:bodyPr/>
          <a:lstStyle/>
          <a:p>
            <a:pPr lvl="0"/>
            <a:r>
              <a:rPr lang="en-US" sz="1600" b="1" dirty="0" err="1">
                <a:solidFill>
                  <a:srgbClr val="FFC000"/>
                </a:solidFill>
              </a:rPr>
              <a:t>WiFi</a:t>
            </a:r>
            <a:r>
              <a:rPr lang="en-US" sz="1600" b="1" dirty="0">
                <a:solidFill>
                  <a:srgbClr val="FFC000"/>
                </a:solidFill>
              </a:rPr>
              <a:t>:  MSFTGUEST &gt; Open Browser  </a:t>
            </a:r>
          </a:p>
          <a:p>
            <a:pPr lvl="0"/>
            <a:r>
              <a:rPr lang="en-US" sz="1600" b="1" dirty="0">
                <a:solidFill>
                  <a:srgbClr val="FFC000"/>
                </a:solidFill>
              </a:rPr>
              <a:t>Code: </a:t>
            </a:r>
            <a:r>
              <a:rPr lang="en-US" sz="3600" b="1" dirty="0"/>
              <a:t>msevent795ny</a:t>
            </a:r>
            <a:endParaRPr lang="en-US" sz="1800" b="1" dirty="0">
              <a:solidFill>
                <a:srgbClr val="FFC000"/>
              </a:solidFill>
            </a:endParaRPr>
          </a:p>
        </p:txBody>
      </p:sp>
      <p:pic>
        <p:nvPicPr>
          <p:cNvPr id="5" name="Picture 4">
            <a:extLst>
              <a:ext uri="{FF2B5EF4-FFF2-40B4-BE49-F238E27FC236}">
                <a16:creationId xmlns:a16="http://schemas.microsoft.com/office/drawing/2014/main" id="{006052AD-D074-4632-ACD9-34E0EFC6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263" y="131774"/>
            <a:ext cx="1709737" cy="2100414"/>
          </a:xfrm>
          <a:prstGeom prst="rect">
            <a:avLst/>
          </a:prstGeom>
        </p:spPr>
      </p:pic>
      <p:sp>
        <p:nvSpPr>
          <p:cNvPr id="9" name="Flowchart: Document 8">
            <a:extLst>
              <a:ext uri="{FF2B5EF4-FFF2-40B4-BE49-F238E27FC236}">
                <a16:creationId xmlns:a16="http://schemas.microsoft.com/office/drawing/2014/main" id="{FF9FFA3D-2C74-4D79-8FCF-B541AE9FED97}"/>
              </a:ext>
            </a:extLst>
          </p:cNvPr>
          <p:cNvSpPr/>
          <p:nvPr/>
        </p:nvSpPr>
        <p:spPr bwMode="auto">
          <a:xfrm>
            <a:off x="111163" y="1249175"/>
            <a:ext cx="2906829" cy="983013"/>
          </a:xfrm>
          <a:prstGeom prst="flowChartDocumen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Welcome</a:t>
            </a:r>
          </a:p>
          <a:p>
            <a:pPr marL="0" marR="0" indent="0" algn="ctr" defTabSz="914400" rtl="0" eaLnBrk="0" fontAlgn="base" latinLnBrk="0" hangingPunct="0">
              <a:lnSpc>
                <a:spcPct val="100000"/>
              </a:lnSpc>
              <a:spcBef>
                <a:spcPct val="0"/>
              </a:spcBef>
              <a:spcAft>
                <a:spcPct val="0"/>
              </a:spcAft>
              <a:buClrTx/>
              <a:buSzTx/>
              <a:buFontTx/>
              <a:buNone/>
              <a:tabLst/>
            </a:pPr>
            <a:r>
              <a:rPr lang="en-US" dirty="0"/>
              <a:t>To Irving</a:t>
            </a:r>
            <a:r>
              <a:rPr kumimoji="0" lang="en-US" sz="1800" b="1" i="0" u="none" strike="noStrike" cap="none" normalizeH="0" baseline="0" dirty="0">
                <a:ln>
                  <a:noFill/>
                </a:ln>
                <a:solidFill>
                  <a:schemeClr val="tx1"/>
                </a:solidFill>
                <a:effectLst/>
                <a:latin typeface="Verdana" pitchFamily="34" charset="0"/>
              </a:rPr>
              <a:t> </a:t>
            </a:r>
          </a:p>
        </p:txBody>
      </p:sp>
      <p:sp>
        <p:nvSpPr>
          <p:cNvPr id="4" name="Rectangle 3">
            <a:extLst>
              <a:ext uri="{FF2B5EF4-FFF2-40B4-BE49-F238E27FC236}">
                <a16:creationId xmlns:a16="http://schemas.microsoft.com/office/drawing/2014/main" id="{381AB869-4BFD-467E-96B0-91FA9DD8846F}"/>
              </a:ext>
            </a:extLst>
          </p:cNvPr>
          <p:cNvSpPr/>
          <p:nvPr/>
        </p:nvSpPr>
        <p:spPr>
          <a:xfrm>
            <a:off x="-5085" y="2232188"/>
            <a:ext cx="1494320" cy="369332"/>
          </a:xfrm>
          <a:prstGeom prst="rect">
            <a:avLst/>
          </a:prstGeom>
        </p:spPr>
        <p:txBody>
          <a:bodyPr wrap="none">
            <a:spAutoFit/>
          </a:bodyPr>
          <a:lstStyle/>
          <a:p>
            <a:pPr>
              <a:buClr>
                <a:schemeClr val="bg1"/>
              </a:buClr>
            </a:pPr>
            <a:r>
              <a:rPr lang="en-US" dirty="0"/>
              <a:t>The Crew:</a:t>
            </a:r>
          </a:p>
        </p:txBody>
      </p:sp>
      <p:sp>
        <p:nvSpPr>
          <p:cNvPr id="11" name="Rectangle 10">
            <a:extLst>
              <a:ext uri="{FF2B5EF4-FFF2-40B4-BE49-F238E27FC236}">
                <a16:creationId xmlns:a16="http://schemas.microsoft.com/office/drawing/2014/main" id="{D6EE90F2-0AF1-4D05-B0F5-C96429EB1C1A}"/>
              </a:ext>
            </a:extLst>
          </p:cNvPr>
          <p:cNvSpPr/>
          <p:nvPr/>
        </p:nvSpPr>
        <p:spPr>
          <a:xfrm>
            <a:off x="5754849" y="5946533"/>
            <a:ext cx="6213631" cy="646331"/>
          </a:xfrm>
          <a:prstGeom prst="rect">
            <a:avLst/>
          </a:prstGeom>
        </p:spPr>
        <p:txBody>
          <a:bodyPr wrap="square">
            <a:spAutoFit/>
          </a:bodyPr>
          <a:lstStyle/>
          <a:p>
            <a:r>
              <a:rPr lang="en-US" dirty="0"/>
              <a:t>Slides: …/Presentations/2018-05-14-Boston/ </a:t>
            </a:r>
            <a:br>
              <a:rPr lang="en-US" dirty="0"/>
            </a:br>
            <a:r>
              <a:rPr lang="en-US" dirty="0"/>
              <a:t>Labs: …/Labs/ </a:t>
            </a:r>
          </a:p>
        </p:txBody>
      </p:sp>
      <p:grpSp>
        <p:nvGrpSpPr>
          <p:cNvPr id="10" name="Group 9">
            <a:extLst>
              <a:ext uri="{FF2B5EF4-FFF2-40B4-BE49-F238E27FC236}">
                <a16:creationId xmlns:a16="http://schemas.microsoft.com/office/drawing/2014/main" id="{33D7655F-402E-47DA-BC50-472F94590BD1}"/>
              </a:ext>
            </a:extLst>
          </p:cNvPr>
          <p:cNvGrpSpPr/>
          <p:nvPr/>
        </p:nvGrpSpPr>
        <p:grpSpPr>
          <a:xfrm>
            <a:off x="10450040" y="5395581"/>
            <a:ext cx="1573618" cy="550952"/>
            <a:chOff x="7133866" y="1249175"/>
            <a:chExt cx="2824513" cy="1038979"/>
          </a:xfrm>
        </p:grpSpPr>
        <p:sp>
          <p:nvSpPr>
            <p:cNvPr id="6" name="Rectangle 5">
              <a:extLst>
                <a:ext uri="{FF2B5EF4-FFF2-40B4-BE49-F238E27FC236}">
                  <a16:creationId xmlns:a16="http://schemas.microsoft.com/office/drawing/2014/main" id="{56A8C8A6-C303-47E3-81C3-58744D2675DC}"/>
                </a:ext>
              </a:extLst>
            </p:cNvPr>
            <p:cNvSpPr/>
            <p:nvPr/>
          </p:nvSpPr>
          <p:spPr bwMode="auto">
            <a:xfrm>
              <a:off x="7240772" y="1402739"/>
              <a:ext cx="2604977" cy="801466"/>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9EC63A0C-22E6-40CB-80A3-EE59249A3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866" y="1249175"/>
              <a:ext cx="2824513" cy="1038979"/>
            </a:xfrm>
            <a:prstGeom prst="rect">
              <a:avLst/>
            </a:prstGeom>
          </p:spPr>
        </p:pic>
      </p:grpSp>
      <p:sp>
        <p:nvSpPr>
          <p:cNvPr id="13" name="TextBox 12">
            <a:extLst>
              <a:ext uri="{FF2B5EF4-FFF2-40B4-BE49-F238E27FC236}">
                <a16:creationId xmlns:a16="http://schemas.microsoft.com/office/drawing/2014/main" id="{DB258D33-3612-4426-BE7B-80023F3FE7DA}"/>
              </a:ext>
            </a:extLst>
          </p:cNvPr>
          <p:cNvSpPr txBox="1"/>
          <p:nvPr/>
        </p:nvSpPr>
        <p:spPr>
          <a:xfrm>
            <a:off x="7583200" y="1457549"/>
            <a:ext cx="2899063" cy="646331"/>
          </a:xfrm>
          <a:prstGeom prst="rect">
            <a:avLst/>
          </a:prstGeom>
          <a:noFill/>
        </p:spPr>
        <p:txBody>
          <a:bodyPr wrap="square" rtlCol="0">
            <a:spAutoFit/>
          </a:bodyPr>
          <a:lstStyle/>
          <a:p>
            <a:r>
              <a:rPr lang="en-US" dirty="0"/>
              <a:t>For labs use:</a:t>
            </a:r>
          </a:p>
          <a:p>
            <a:r>
              <a:rPr lang="en-US" dirty="0"/>
              <a:t>-size “Standard_D1”</a:t>
            </a:r>
          </a:p>
        </p:txBody>
      </p:sp>
      <p:sp>
        <p:nvSpPr>
          <p:cNvPr id="14" name="Rectangle 13">
            <a:extLst>
              <a:ext uri="{FF2B5EF4-FFF2-40B4-BE49-F238E27FC236}">
                <a16:creationId xmlns:a16="http://schemas.microsoft.com/office/drawing/2014/main" id="{3ECDA8D9-5694-473E-91FF-E58C5B9F8B7B}"/>
              </a:ext>
            </a:extLst>
          </p:cNvPr>
          <p:cNvSpPr/>
          <p:nvPr/>
        </p:nvSpPr>
        <p:spPr>
          <a:xfrm>
            <a:off x="7735824" y="6223532"/>
            <a:ext cx="4357089" cy="369332"/>
          </a:xfrm>
          <a:prstGeom prst="rect">
            <a:avLst/>
          </a:prstGeom>
        </p:spPr>
        <p:txBody>
          <a:bodyPr wrap="square">
            <a:spAutoFit/>
          </a:bodyPr>
          <a:lstStyle/>
          <a:p>
            <a:pPr lvl="0" algn="ctr"/>
            <a:r>
              <a:rPr lang="en-US" dirty="0">
                <a:solidFill>
                  <a:srgbClr val="0043C8"/>
                </a:solidFill>
              </a:rPr>
              <a:t>Laptop User: MTC = </a:t>
            </a:r>
            <a:r>
              <a:rPr lang="en-US" dirty="0" err="1">
                <a:solidFill>
                  <a:srgbClr val="0043C8"/>
                </a:solidFill>
              </a:rPr>
              <a:t>P@ssword</a:t>
            </a:r>
            <a:endParaRPr lang="en-US" sz="1600" dirty="0">
              <a:solidFill>
                <a:srgbClr val="0043C8"/>
              </a:solidFill>
            </a:endParaRPr>
          </a:p>
        </p:txBody>
      </p:sp>
      <p:graphicFrame>
        <p:nvGraphicFramePr>
          <p:cNvPr id="16" name="Table 15">
            <a:extLst>
              <a:ext uri="{FF2B5EF4-FFF2-40B4-BE49-F238E27FC236}">
                <a16:creationId xmlns:a16="http://schemas.microsoft.com/office/drawing/2014/main" id="{6020B8BB-DA8B-4505-818B-BAC0D1FB6ADA}"/>
              </a:ext>
            </a:extLst>
          </p:cNvPr>
          <p:cNvGraphicFramePr>
            <a:graphicFrameLocks noGrp="1"/>
          </p:cNvGraphicFramePr>
          <p:nvPr>
            <p:extLst>
              <p:ext uri="{D42A27DB-BD31-4B8C-83A1-F6EECF244321}">
                <p14:modId xmlns:p14="http://schemas.microsoft.com/office/powerpoint/2010/main" val="610325332"/>
              </p:ext>
            </p:extLst>
          </p:nvPr>
        </p:nvGraphicFramePr>
        <p:xfrm>
          <a:off x="111163" y="4045821"/>
          <a:ext cx="6298026" cy="1866011"/>
        </p:xfrm>
        <a:graphic>
          <a:graphicData uri="http://schemas.openxmlformats.org/drawingml/2006/table">
            <a:tbl>
              <a:tblPr firstRow="1" firstCol="1" bandRow="1"/>
              <a:tblGrid>
                <a:gridCol w="1179685">
                  <a:extLst>
                    <a:ext uri="{9D8B030D-6E8A-4147-A177-3AD203B41FA5}">
                      <a16:colId xmlns:a16="http://schemas.microsoft.com/office/drawing/2014/main" val="4043489580"/>
                    </a:ext>
                  </a:extLst>
                </a:gridCol>
                <a:gridCol w="3520461">
                  <a:extLst>
                    <a:ext uri="{9D8B030D-6E8A-4147-A177-3AD203B41FA5}">
                      <a16:colId xmlns:a16="http://schemas.microsoft.com/office/drawing/2014/main" val="3162607874"/>
                    </a:ext>
                  </a:extLst>
                </a:gridCol>
                <a:gridCol w="1597880">
                  <a:extLst>
                    <a:ext uri="{9D8B030D-6E8A-4147-A177-3AD203B41FA5}">
                      <a16:colId xmlns:a16="http://schemas.microsoft.com/office/drawing/2014/main" val="4248677212"/>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831088759"/>
                  </a:ext>
                </a:extLst>
              </a:tr>
              <a:tr h="277495">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1278708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60479222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8576400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9010434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524291491"/>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10:15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39981772"/>
                  </a:ext>
                </a:extLst>
              </a:tr>
            </a:tbl>
          </a:graphicData>
        </a:graphic>
      </p:graphicFrame>
    </p:spTree>
    <p:extLst>
      <p:ext uri="{BB962C8B-B14F-4D97-AF65-F5344CB8AC3E}">
        <p14:creationId xmlns:p14="http://schemas.microsoft.com/office/powerpoint/2010/main" val="395545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0F5A05-955F-4560-B414-B63C97D734DA}"/>
              </a:ext>
            </a:extLst>
          </p:cNvPr>
          <p:cNvSpPr>
            <a:spLocks noGrp="1"/>
          </p:cNvSpPr>
          <p:nvPr>
            <p:ph type="ctrTitle" sz="quarter"/>
          </p:nvPr>
        </p:nvSpPr>
        <p:spPr/>
        <p:txBody>
          <a:bodyPr/>
          <a:lstStyle/>
          <a:p>
            <a:r>
              <a:rPr lang="en-US" dirty="0"/>
              <a:t>Labs </a:t>
            </a:r>
          </a:p>
        </p:txBody>
      </p:sp>
      <p:sp>
        <p:nvSpPr>
          <p:cNvPr id="6" name="Subtitle 5">
            <a:extLst>
              <a:ext uri="{FF2B5EF4-FFF2-40B4-BE49-F238E27FC236}">
                <a16:creationId xmlns:a16="http://schemas.microsoft.com/office/drawing/2014/main" id="{6C128F97-CBA8-4381-BE94-D741DFE8DCEA}"/>
              </a:ext>
            </a:extLst>
          </p:cNvPr>
          <p:cNvSpPr>
            <a:spLocks noGrp="1"/>
          </p:cNvSpPr>
          <p:nvPr>
            <p:ph type="subTitle" sz="quarter" idx="1"/>
          </p:nvPr>
        </p:nvSpPr>
        <p:spPr/>
        <p:txBody>
          <a:bodyPr/>
          <a:lstStyle/>
          <a:p>
            <a:r>
              <a:rPr lang="en-US" dirty="0"/>
              <a:t>Lab Location  http://github.com/guruskill/70-535 Labs folder</a:t>
            </a:r>
          </a:p>
          <a:p>
            <a:endParaRPr lang="en-US" dirty="0"/>
          </a:p>
          <a:p>
            <a:r>
              <a:rPr lang="en-US" dirty="0"/>
              <a:t>Content http://github.com/guruskill/70-535  Presentations/2018-05-22-Irving</a:t>
            </a:r>
          </a:p>
          <a:p>
            <a:endParaRPr lang="en-US" dirty="0"/>
          </a:p>
          <a:p>
            <a:r>
              <a:rPr lang="en-US" dirty="0"/>
              <a:t>70-534 Architecting Azure </a:t>
            </a:r>
            <a:r>
              <a:rPr lang="en-US"/>
              <a:t>Solutions  https://www.microsoft.com/en-us/learning/exam-70-535.aspx</a:t>
            </a:r>
            <a:endParaRPr lang="en-US" dirty="0"/>
          </a:p>
          <a:p>
            <a:endParaRPr lang="en-US" dirty="0"/>
          </a:p>
        </p:txBody>
      </p:sp>
      <p:sp>
        <p:nvSpPr>
          <p:cNvPr id="7" name="Text Placeholder 6">
            <a:extLst>
              <a:ext uri="{FF2B5EF4-FFF2-40B4-BE49-F238E27FC236}">
                <a16:creationId xmlns:a16="http://schemas.microsoft.com/office/drawing/2014/main" id="{6068F087-F4F4-4E81-AFD8-FB4D3CB3534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A59F7F8C-4469-4E48-9AB3-9A2357A3B6A2}"/>
              </a:ext>
            </a:extLst>
          </p:cNvPr>
          <p:cNvSpPr>
            <a:spLocks noGrp="1"/>
          </p:cNvSpPr>
          <p:nvPr>
            <p:ph type="body" sz="quarter" idx="11"/>
          </p:nvPr>
        </p:nvSpPr>
        <p:spPr>
          <a:xfrm>
            <a:off x="349251" y="6018239"/>
            <a:ext cx="11619228" cy="563847"/>
          </a:xfrm>
        </p:spPr>
        <p:txBody>
          <a:bodyPr/>
          <a:lstStyle/>
          <a:p>
            <a:r>
              <a:rPr lang="en-US" sz="2800" dirty="0">
                <a:hlinkClick r:id="rId3"/>
              </a:rPr>
              <a:t>http://github.com/guruskill/70-535</a:t>
            </a:r>
            <a:r>
              <a:rPr lang="en-US" sz="2800" dirty="0"/>
              <a:t>  Labs folder</a:t>
            </a:r>
          </a:p>
        </p:txBody>
      </p:sp>
    </p:spTree>
    <p:extLst>
      <p:ext uri="{BB962C8B-B14F-4D97-AF65-F5344CB8AC3E}">
        <p14:creationId xmlns:p14="http://schemas.microsoft.com/office/powerpoint/2010/main" val="28705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0"/>
          </p:nvPr>
        </p:nvSpPr>
        <p:spPr/>
        <p:txBody>
          <a:bodyPr/>
          <a:lstStyle/>
          <a:p>
            <a:r>
              <a:rPr lang="en-US" sz="4400" dirty="0"/>
              <a:t>Think about how the technologies you learn about can be leveraged in your business!</a:t>
            </a:r>
          </a:p>
        </p:txBody>
      </p:sp>
      <p:sp>
        <p:nvSpPr>
          <p:cNvPr id="3" name="Text Placeholder 2">
            <a:extLst>
              <a:ext uri="{FF2B5EF4-FFF2-40B4-BE49-F238E27FC236}">
                <a16:creationId xmlns:a16="http://schemas.microsoft.com/office/drawing/2014/main" id="{1D358A2B-9812-43CD-889D-503F8806C7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851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BF685D-E89E-4FAE-8E2F-DA0ED7526EFA}"/>
              </a:ext>
            </a:extLst>
          </p:cNvPr>
          <p:cNvSpPr>
            <a:spLocks noGrp="1"/>
          </p:cNvSpPr>
          <p:nvPr>
            <p:ph type="title"/>
          </p:nvPr>
        </p:nvSpPr>
        <p:spPr>
          <a:xfrm>
            <a:off x="269301" y="1635910"/>
            <a:ext cx="7171336" cy="1793090"/>
          </a:xfrm>
        </p:spPr>
        <p:txBody>
          <a:bodyPr/>
          <a:lstStyle/>
          <a:p>
            <a:r>
              <a:rPr lang="en-US" dirty="0">
                <a:solidFill>
                  <a:schemeClr val="bg1"/>
                </a:solidFill>
              </a:rPr>
              <a:t>Buckle Up!!!	</a:t>
            </a:r>
          </a:p>
        </p:txBody>
      </p:sp>
      <p:sp>
        <p:nvSpPr>
          <p:cNvPr id="6" name="Text Placeholder 5">
            <a:extLst>
              <a:ext uri="{FF2B5EF4-FFF2-40B4-BE49-F238E27FC236}">
                <a16:creationId xmlns:a16="http://schemas.microsoft.com/office/drawing/2014/main" id="{2C0DAE10-FA59-4E38-8B1A-5528DA491123}"/>
              </a:ext>
            </a:extLst>
          </p:cNvPr>
          <p:cNvSpPr>
            <a:spLocks noGrp="1"/>
          </p:cNvSpPr>
          <p:nvPr>
            <p:ph type="body" sz="quarter" idx="12"/>
          </p:nvPr>
        </p:nvSpPr>
        <p:spPr>
          <a:xfrm>
            <a:off x="269301" y="2980944"/>
            <a:ext cx="7171337" cy="2689956"/>
          </a:xfrm>
        </p:spPr>
        <p:txBody>
          <a:bodyPr/>
          <a:lstStyle/>
          <a:p>
            <a:pPr marL="457200" indent="-457200">
              <a:buFont typeface="Arial" panose="020B0604020202020204" pitchFamily="34" charset="0"/>
              <a:buChar char="•"/>
            </a:pPr>
            <a:r>
              <a:rPr lang="en-US" dirty="0">
                <a:solidFill>
                  <a:schemeClr val="bg1"/>
                </a:solidFill>
              </a:rPr>
              <a:t>Early morning sessions are foundational </a:t>
            </a:r>
          </a:p>
          <a:p>
            <a:pPr marL="457200" indent="-457200">
              <a:buFont typeface="Arial" panose="020B0604020202020204" pitchFamily="34" charset="0"/>
              <a:buChar char="•"/>
            </a:pPr>
            <a:r>
              <a:rPr lang="en-US" dirty="0">
                <a:solidFill>
                  <a:schemeClr val="bg1"/>
                </a:solidFill>
              </a:rPr>
              <a:t>Everything else we dive deep into AZURE!</a:t>
            </a:r>
          </a:p>
        </p:txBody>
      </p:sp>
    </p:spTree>
    <p:extLst>
      <p:ext uri="{BB962C8B-B14F-4D97-AF65-F5344CB8AC3E}">
        <p14:creationId xmlns:p14="http://schemas.microsoft.com/office/powerpoint/2010/main" val="2943707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27E47B-2B98-46BE-80D1-A17CDF7A4867}"/>
              </a:ext>
            </a:extLst>
          </p:cNvPr>
          <p:cNvSpPr>
            <a:spLocks noGrp="1"/>
          </p:cNvSpPr>
          <p:nvPr>
            <p:ph type="body" sz="quarter" idx="10"/>
          </p:nvPr>
        </p:nvSpPr>
        <p:spPr/>
        <p:txBody>
          <a:bodyPr/>
          <a:lstStyle/>
          <a:p>
            <a:r>
              <a:rPr lang="en-US" dirty="0">
                <a:latin typeface="+mj-lt"/>
              </a:rPr>
              <a:t>Do not present the following slides in the opening.  They are for later in the event.</a:t>
            </a:r>
          </a:p>
        </p:txBody>
      </p:sp>
      <p:sp>
        <p:nvSpPr>
          <p:cNvPr id="10" name="Text Placeholder 9">
            <a:extLst>
              <a:ext uri="{FF2B5EF4-FFF2-40B4-BE49-F238E27FC236}">
                <a16:creationId xmlns:a16="http://schemas.microsoft.com/office/drawing/2014/main" id="{0F3E69F5-8345-4298-BBB6-8B881B030627}"/>
              </a:ext>
            </a:extLst>
          </p:cNvPr>
          <p:cNvSpPr>
            <a:spLocks noGrp="1"/>
          </p:cNvSpPr>
          <p:nvPr>
            <p:ph type="body" sz="quarter" idx="11"/>
          </p:nvPr>
        </p:nvSpPr>
        <p:spPr/>
        <p:txBody>
          <a:bodyPr/>
          <a:lstStyle/>
          <a:p>
            <a:endParaRPr lang="en-US">
              <a:latin typeface="+mj-lt"/>
            </a:endParaRPr>
          </a:p>
        </p:txBody>
      </p:sp>
      <p:sp>
        <p:nvSpPr>
          <p:cNvPr id="8" name="Title 7">
            <a:extLst>
              <a:ext uri="{FF2B5EF4-FFF2-40B4-BE49-F238E27FC236}">
                <a16:creationId xmlns:a16="http://schemas.microsoft.com/office/drawing/2014/main" id="{3692DFB4-6EB4-40F8-8C54-7AA5E6D01A1A}"/>
              </a:ext>
            </a:extLst>
          </p:cNvPr>
          <p:cNvSpPr>
            <a:spLocks noGrp="1"/>
          </p:cNvSpPr>
          <p:nvPr>
            <p:ph type="title"/>
          </p:nvPr>
        </p:nvSpPr>
        <p:spPr/>
        <p:txBody>
          <a:bodyPr/>
          <a:lstStyle/>
          <a:p>
            <a:r>
              <a:rPr lang="en-US" dirty="0">
                <a:latin typeface="+mj-lt"/>
              </a:rPr>
              <a:t>Following slides are NOT for the morning.  They are Making it real</a:t>
            </a:r>
          </a:p>
        </p:txBody>
      </p:sp>
    </p:spTree>
    <p:extLst>
      <p:ext uri="{BB962C8B-B14F-4D97-AF65-F5344CB8AC3E}">
        <p14:creationId xmlns:p14="http://schemas.microsoft.com/office/powerpoint/2010/main" val="3365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Good Afternoon!!!! Pause for program identification</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08568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99921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p:txBody>
          <a:bodyPr/>
          <a:lstStyle/>
          <a:p>
            <a:r>
              <a:rPr lang="en-US" sz="4000" dirty="0"/>
              <a:t>Program Roadmap</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p:txBody>
          <a:bodyPr/>
          <a:lstStyle/>
          <a:p>
            <a:r>
              <a:rPr lang="en-US" dirty="0"/>
              <a:t>So Far…</a:t>
            </a:r>
          </a:p>
        </p:txBody>
      </p:sp>
      <p:sp>
        <p:nvSpPr>
          <p:cNvPr id="6" name="Content Placeholder 5">
            <a:extLst>
              <a:ext uri="{FF2B5EF4-FFF2-40B4-BE49-F238E27FC236}">
                <a16:creationId xmlns:a16="http://schemas.microsoft.com/office/drawing/2014/main" id="{12DF21E5-1F68-4522-9624-1AEA122B76E2}"/>
              </a:ext>
            </a:extLst>
          </p:cNvPr>
          <p:cNvSpPr>
            <a:spLocks noGrp="1"/>
          </p:cNvSpPr>
          <p:nvPr>
            <p:ph sz="half" idx="2"/>
          </p:nvPr>
        </p:nvSpPr>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pPr lvl="1"/>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3"/>
          </p:nvPr>
        </p:nvSpPr>
        <p:spPr/>
        <p:txBody>
          <a:bodyPr/>
          <a:lstStyle/>
          <a:p>
            <a:r>
              <a:rPr lang="en-US" dirty="0"/>
              <a:t>Next Fiscal Year Starting July 2018</a:t>
            </a:r>
          </a:p>
        </p:txBody>
      </p:sp>
      <p:sp>
        <p:nvSpPr>
          <p:cNvPr id="8" name="Content Placeholder 7">
            <a:extLst>
              <a:ext uri="{FF2B5EF4-FFF2-40B4-BE49-F238E27FC236}">
                <a16:creationId xmlns:a16="http://schemas.microsoft.com/office/drawing/2014/main" id="{C402B894-A126-43CD-9C54-B09885D50664}"/>
              </a:ext>
            </a:extLst>
          </p:cNvPr>
          <p:cNvSpPr>
            <a:spLocks noGrp="1"/>
          </p:cNvSpPr>
          <p:nvPr>
            <p:ph sz="quarter" idx="4"/>
          </p:nvPr>
        </p:nvSpPr>
        <p:spPr/>
        <p:txBody>
          <a:bodyPr/>
          <a:lstStyle/>
          <a:p>
            <a:r>
              <a:rPr lang="en-US" dirty="0"/>
              <a:t>Certification Training</a:t>
            </a:r>
          </a:p>
          <a:p>
            <a:pPr lvl="1"/>
            <a:r>
              <a:rPr lang="en-US" dirty="0"/>
              <a:t>70-458 DevOps on Azure</a:t>
            </a:r>
          </a:p>
          <a:p>
            <a:pPr lvl="1"/>
            <a:r>
              <a:rPr lang="en-US" dirty="0"/>
              <a:t>70-532 Developing Azure Solutions</a:t>
            </a:r>
          </a:p>
          <a:p>
            <a:r>
              <a:rPr lang="en-US" dirty="0"/>
              <a:t>Create Deep Learning path for all technologies</a:t>
            </a:r>
          </a:p>
        </p:txBody>
      </p:sp>
      <p:sp>
        <p:nvSpPr>
          <p:cNvPr id="9" name="Text Placeholder 8">
            <a:extLst>
              <a:ext uri="{FF2B5EF4-FFF2-40B4-BE49-F238E27FC236}">
                <a16:creationId xmlns:a16="http://schemas.microsoft.com/office/drawing/2014/main" id="{D192705C-8289-4D13-8782-8DDF87E325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762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47880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Presentations\2018-05-22-Irving\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3" name="Table 2">
            <a:extLst>
              <a:ext uri="{FF2B5EF4-FFF2-40B4-BE49-F238E27FC236}">
                <a16:creationId xmlns:a16="http://schemas.microsoft.com/office/drawing/2014/main" id="{11F202A2-D899-4F8D-B186-13F0EB78DCBD}"/>
              </a:ext>
            </a:extLst>
          </p:cNvPr>
          <p:cNvGraphicFramePr>
            <a:graphicFrameLocks noGrp="1"/>
          </p:cNvGraphicFramePr>
          <p:nvPr>
            <p:extLst>
              <p:ext uri="{D42A27DB-BD31-4B8C-83A1-F6EECF244321}">
                <p14:modId xmlns:p14="http://schemas.microsoft.com/office/powerpoint/2010/main" val="2945906512"/>
              </p:ext>
            </p:extLst>
          </p:nvPr>
        </p:nvGraphicFramePr>
        <p:xfrm>
          <a:off x="187571" y="2343920"/>
          <a:ext cx="5328650" cy="3977695"/>
        </p:xfrm>
        <a:graphic>
          <a:graphicData uri="http://schemas.openxmlformats.org/drawingml/2006/table">
            <a:tbl>
              <a:tblPr firstRow="1" firstCol="1" bandRow="1"/>
              <a:tblGrid>
                <a:gridCol w="1135614">
                  <a:extLst>
                    <a:ext uri="{9D8B030D-6E8A-4147-A177-3AD203B41FA5}">
                      <a16:colId xmlns:a16="http://schemas.microsoft.com/office/drawing/2014/main" val="2211767656"/>
                    </a:ext>
                  </a:extLst>
                </a:gridCol>
                <a:gridCol w="2368289">
                  <a:extLst>
                    <a:ext uri="{9D8B030D-6E8A-4147-A177-3AD203B41FA5}">
                      <a16:colId xmlns:a16="http://schemas.microsoft.com/office/drawing/2014/main" val="3346036276"/>
                    </a:ext>
                  </a:extLst>
                </a:gridCol>
                <a:gridCol w="1824747">
                  <a:extLst>
                    <a:ext uri="{9D8B030D-6E8A-4147-A177-3AD203B41FA5}">
                      <a16:colId xmlns:a16="http://schemas.microsoft.com/office/drawing/2014/main" val="3047052193"/>
                    </a:ext>
                  </a:extLst>
                </a:gridCol>
              </a:tblGrid>
              <a:tr h="229856">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4060580482"/>
                  </a:ext>
                </a:extLst>
              </a:tr>
              <a:tr h="25011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681682180"/>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8:45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791936154"/>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9:00 – 9:15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284646812"/>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9:15 – 9:50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36512825"/>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9:50-10:15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0465261"/>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463184408"/>
                  </a:ext>
                </a:extLst>
              </a:tr>
              <a:tr h="25011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10:30 – 11:30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Network Implementation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217593707"/>
                  </a:ext>
                </a:extLst>
              </a:tr>
              <a:tr h="25011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11:30 – 12:30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Data Implementation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023305430"/>
                  </a:ext>
                </a:extLst>
              </a:tr>
              <a:tr h="244966">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12:30 – 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131671811"/>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1:30 – 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for Operations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623935944"/>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2:30 – 2:45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07317240"/>
                  </a:ext>
                </a:extLst>
              </a:tr>
              <a:tr h="25011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2:45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Security &amp; Identity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819882327"/>
                  </a:ext>
                </a:extLst>
              </a:tr>
              <a:tr h="45902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3:30 –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Making it Real with Practical Application – Brainstorming &amp; Assigned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 Patrick, Others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403702492"/>
                  </a:ext>
                </a:extLst>
              </a:tr>
            </a:tbl>
          </a:graphicData>
        </a:graphic>
      </p:graphicFrame>
      <p:graphicFrame>
        <p:nvGraphicFramePr>
          <p:cNvPr id="10" name="Table 9">
            <a:extLst>
              <a:ext uri="{FF2B5EF4-FFF2-40B4-BE49-F238E27FC236}">
                <a16:creationId xmlns:a16="http://schemas.microsoft.com/office/drawing/2014/main" id="{2544C22C-4455-4FC9-BD14-C5ED91F22357}"/>
              </a:ext>
            </a:extLst>
          </p:cNvPr>
          <p:cNvGraphicFramePr>
            <a:graphicFrameLocks noGrp="1"/>
          </p:cNvGraphicFramePr>
          <p:nvPr>
            <p:extLst>
              <p:ext uri="{D42A27DB-BD31-4B8C-83A1-F6EECF244321}">
                <p14:modId xmlns:p14="http://schemas.microsoft.com/office/powerpoint/2010/main" val="184678635"/>
              </p:ext>
            </p:extLst>
          </p:nvPr>
        </p:nvGraphicFramePr>
        <p:xfrm>
          <a:off x="5676902" y="2458012"/>
          <a:ext cx="5734810" cy="3360930"/>
        </p:xfrm>
        <a:graphic>
          <a:graphicData uri="http://schemas.openxmlformats.org/drawingml/2006/table">
            <a:tbl>
              <a:tblPr firstRow="1" firstCol="1" bandRow="1"/>
              <a:tblGrid>
                <a:gridCol w="1285111">
                  <a:extLst>
                    <a:ext uri="{9D8B030D-6E8A-4147-A177-3AD203B41FA5}">
                      <a16:colId xmlns:a16="http://schemas.microsoft.com/office/drawing/2014/main" val="3705530406"/>
                    </a:ext>
                  </a:extLst>
                </a:gridCol>
                <a:gridCol w="2923629">
                  <a:extLst>
                    <a:ext uri="{9D8B030D-6E8A-4147-A177-3AD203B41FA5}">
                      <a16:colId xmlns:a16="http://schemas.microsoft.com/office/drawing/2014/main" val="3083382330"/>
                    </a:ext>
                  </a:extLst>
                </a:gridCol>
                <a:gridCol w="1526070">
                  <a:extLst>
                    <a:ext uri="{9D8B030D-6E8A-4147-A177-3AD203B41FA5}">
                      <a16:colId xmlns:a16="http://schemas.microsoft.com/office/drawing/2014/main" val="2473526852"/>
                    </a:ext>
                  </a:extLst>
                </a:gridCol>
              </a:tblGrid>
              <a:tr h="280670">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313307547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319390941"/>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9:00 – 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Exam Tips and Architecting for Your Company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Dan Stolts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346206891"/>
                  </a:ext>
                </a:extLst>
              </a:tr>
              <a:tr h="22987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35316853"/>
                  </a:ext>
                </a:extLst>
              </a:tr>
              <a:tr h="25654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10:30 – 12:00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Compute Infrastructure</a:t>
                      </a: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27608728"/>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12:00 – 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241066353"/>
                  </a:ext>
                </a:extLst>
              </a:tr>
              <a:tr h="27749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1:00 – 3:15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Solutions Using Platform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693730729"/>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3:15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585796152"/>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3:30 – 4:15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08281905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4:15 – 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Architecting Real World Solutions –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286512117"/>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4:45-5:00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Next Steps and Homework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860429179"/>
                  </a:ext>
                </a:extLst>
              </a:tr>
            </a:tbl>
          </a:graphicData>
        </a:graphic>
      </p:graphicFrame>
    </p:spTree>
    <p:extLst>
      <p:ext uri="{BB962C8B-B14F-4D97-AF65-F5344CB8AC3E}">
        <p14:creationId xmlns:p14="http://schemas.microsoft.com/office/powerpoint/2010/main" val="10879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E01-41A1-40BF-9E87-744EEBF9845D}"/>
              </a:ext>
            </a:extLst>
          </p:cNvPr>
          <p:cNvSpPr>
            <a:spLocks noGrp="1"/>
          </p:cNvSpPr>
          <p:nvPr>
            <p:ph type="title"/>
          </p:nvPr>
        </p:nvSpPr>
        <p:spPr/>
        <p:txBody>
          <a:bodyPr/>
          <a:lstStyle/>
          <a:p>
            <a:r>
              <a:rPr lang="en-US" dirty="0"/>
              <a:t>Parking Lot  Speaker Panel</a:t>
            </a:r>
          </a:p>
        </p:txBody>
      </p:sp>
      <p:sp>
        <p:nvSpPr>
          <p:cNvPr id="4" name="Content Placeholder 3">
            <a:extLst>
              <a:ext uri="{FF2B5EF4-FFF2-40B4-BE49-F238E27FC236}">
                <a16:creationId xmlns:a16="http://schemas.microsoft.com/office/drawing/2014/main" id="{C6F827A9-8281-4C20-986B-48C8E91A87F1}"/>
              </a:ext>
            </a:extLst>
          </p:cNvPr>
          <p:cNvSpPr>
            <a:spLocks noGrp="1"/>
          </p:cNvSpPr>
          <p:nvPr>
            <p:ph idx="1"/>
          </p:nvPr>
        </p:nvSpPr>
        <p:spPr/>
        <p:txBody>
          <a:bodyPr/>
          <a:lstStyle/>
          <a:p>
            <a:r>
              <a:rPr lang="en-US" sz="2400" dirty="0"/>
              <a:t>User Experience Latency</a:t>
            </a:r>
          </a:p>
          <a:p>
            <a:r>
              <a:rPr lang="en-US" sz="2400" dirty="0"/>
              <a:t>Ingress and egress (latency and cost)</a:t>
            </a:r>
          </a:p>
          <a:p>
            <a:r>
              <a:rPr lang="en-US" sz="2400" dirty="0"/>
              <a:t>Hybrid Workloads</a:t>
            </a:r>
          </a:p>
          <a:p>
            <a:r>
              <a:rPr lang="en-US" sz="2400" dirty="0"/>
              <a:t>Automated Testing</a:t>
            </a:r>
          </a:p>
          <a:p>
            <a:r>
              <a:rPr lang="en-US" sz="2400" dirty="0"/>
              <a:t>Containers</a:t>
            </a:r>
          </a:p>
          <a:p>
            <a:r>
              <a:rPr lang="en-US" sz="2400" dirty="0"/>
              <a:t>Securing IaaS</a:t>
            </a:r>
          </a:p>
          <a:p>
            <a:r>
              <a:rPr lang="en-US" sz="2400" dirty="0"/>
              <a:t>Network Routing and Traffic Manager</a:t>
            </a:r>
          </a:p>
          <a:p>
            <a:r>
              <a:rPr lang="en-US" sz="2400" dirty="0"/>
              <a:t>SaaS Costs and Elastic Limits</a:t>
            </a:r>
          </a:p>
          <a:p>
            <a:r>
              <a:rPr lang="en-US" sz="2400" dirty="0"/>
              <a:t>Service Limits and Quota’s</a:t>
            </a:r>
          </a:p>
          <a:p>
            <a:r>
              <a:rPr lang="en-US" sz="2400" dirty="0"/>
              <a:t>Azure Batch?  More info needed</a:t>
            </a:r>
          </a:p>
          <a:p>
            <a:r>
              <a:rPr lang="en-US" sz="2400" dirty="0"/>
              <a:t>Moving real workloads to Azure (IIS, ASP, Java, Database)</a:t>
            </a:r>
          </a:p>
          <a:p>
            <a:r>
              <a:rPr lang="en-US" sz="2400" dirty="0"/>
              <a:t>Web App: turn off anonymous access at root </a:t>
            </a:r>
            <a:r>
              <a:rPr lang="en-US" sz="2400" dirty="0" err="1"/>
              <a:t>url</a:t>
            </a:r>
            <a:r>
              <a:rPr lang="en-US" sz="2400" dirty="0"/>
              <a:t> but allow at virtual app level</a:t>
            </a:r>
          </a:p>
        </p:txBody>
      </p:sp>
      <p:sp>
        <p:nvSpPr>
          <p:cNvPr id="5" name="Text Placeholder 4">
            <a:extLst>
              <a:ext uri="{FF2B5EF4-FFF2-40B4-BE49-F238E27FC236}">
                <a16:creationId xmlns:a16="http://schemas.microsoft.com/office/drawing/2014/main" id="{843B0A2D-3726-46C3-A05B-40E45EAB9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28046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ADC221-A4FA-4258-96B7-E7E7289ACA80}"/>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Tree>
    <p:extLst>
      <p:ext uri="{BB962C8B-B14F-4D97-AF65-F5344CB8AC3E}">
        <p14:creationId xmlns:p14="http://schemas.microsoft.com/office/powerpoint/2010/main" val="1593733174"/>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
        <p:nvSpPr>
          <p:cNvPr id="2" name="Text Placeholder 1">
            <a:extLst>
              <a:ext uri="{FF2B5EF4-FFF2-40B4-BE49-F238E27FC236}">
                <a16:creationId xmlns:a16="http://schemas.microsoft.com/office/drawing/2014/main" id="{DD9C27CE-C340-4CF9-9098-5774AE01AB1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039809"/>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142225"/>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
        <p:nvSpPr>
          <p:cNvPr id="3" name="Text Placeholder 2">
            <a:extLst>
              <a:ext uri="{FF2B5EF4-FFF2-40B4-BE49-F238E27FC236}">
                <a16:creationId xmlns:a16="http://schemas.microsoft.com/office/drawing/2014/main" id="{817DA753-00F7-469E-A1D7-40A747368D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Calibri" panose="020F0502020204030204" pitchFamily="34" charset="0"/>
                  <a:ea typeface="+mn-ea"/>
                  <a:cs typeface="Calibri" panose="020F0502020204030204" pitchFamily="34" charset="0"/>
                </a:rPr>
                <a:t>DATA</a:t>
              </a:r>
            </a:p>
          </p:txBody>
        </p:sp>
      </p:grpSp>
      <p:sp>
        <p:nvSpPr>
          <p:cNvPr id="10" name="Title 3"/>
          <p:cNvSpPr txBox="1">
            <a:spLocks/>
          </p:cNvSpPr>
          <p:nvPr/>
        </p:nvSpPr>
        <p:spPr>
          <a:xfrm>
            <a:off x="418645" y="221232"/>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w="3175">
                  <a:noFill/>
                </a:ln>
                <a:solidFill>
                  <a:srgbClr val="0078D7"/>
                </a:solidFill>
                <a:effectLst/>
                <a:uLnTx/>
                <a:uFillTx/>
                <a:latin typeface="Calibri" panose="020F0502020204030204" pitchFamily="34" charset="0"/>
                <a:ea typeface="+mn-ea"/>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Calibri" panose="020F0502020204030204" pitchFamily="34" charset="0"/>
                  <a:ea typeface="+mn-ea"/>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Backup</a:t>
              </a:r>
            </a:p>
          </p:txBody>
        </p:sp>
      </p:grpSp>
      <p:sp>
        <p:nvSpPr>
          <p:cNvPr id="2" name="Text Placeholder 1">
            <a:extLst>
              <a:ext uri="{FF2B5EF4-FFF2-40B4-BE49-F238E27FC236}">
                <a16:creationId xmlns:a16="http://schemas.microsoft.com/office/drawing/2014/main" id="{115B76B9-9F28-42C8-AFFD-B7CD9055F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4AAD-4FB0-42F5-90FE-B9F06DB6BC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FF728D0-D9B3-4536-8CAF-27AB95B7790A}"/>
              </a:ext>
            </a:extLst>
          </p:cNvPr>
          <p:cNvSpPr>
            <a:spLocks noGrp="1"/>
          </p:cNvSpPr>
          <p:nvPr>
            <p:ph type="body" sz="quarter" idx="11"/>
          </p:nvPr>
        </p:nvSpPr>
        <p:spPr/>
        <p:txBody>
          <a:bodyPr/>
          <a:lstStyle/>
          <a:p>
            <a:r>
              <a:rPr lang="en-US" sz="2800" b="1" dirty="0"/>
              <a:t>RPO “Recover Point Objective” &amp; RTO “Recover Time Objective </a:t>
            </a:r>
            <a:r>
              <a:rPr lang="en-US" sz="2800" dirty="0"/>
              <a:t>are time intervals, typically expressed in number of hours</a:t>
            </a:r>
          </a:p>
          <a:p>
            <a:endParaRPr lang="en-US" sz="1100" b="1" dirty="0"/>
          </a:p>
          <a:p>
            <a:r>
              <a:rPr lang="en-US" sz="2800" b="1" dirty="0"/>
              <a:t>RPO</a:t>
            </a:r>
            <a:r>
              <a:rPr lang="en-US" sz="2800" dirty="0"/>
              <a:t> is the maximum targeted time that data can be lost (in time)—it is the amount of time between backup, replication, or synchronization. It answers the question, “What is an acceptable amount of data loss?” It is usually </a:t>
            </a:r>
            <a:r>
              <a:rPr lang="en-US" sz="2800" i="1" dirty="0"/>
              <a:t>much</a:t>
            </a:r>
            <a:r>
              <a:rPr lang="en-US" sz="2800" dirty="0"/>
              <a:t> smaller than RTO.</a:t>
            </a:r>
          </a:p>
          <a:p>
            <a:endParaRPr lang="en-US" sz="1100" b="1" dirty="0"/>
          </a:p>
          <a:p>
            <a:r>
              <a:rPr lang="en-US" sz="2800" b="1" dirty="0"/>
              <a:t>RTO</a:t>
            </a:r>
            <a:r>
              <a:rPr lang="en-US" sz="2800" dirty="0"/>
              <a:t> is how long it takes (in time) to restore services after a disaster. It answers the question, “How long will it take to get service back up?”</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19894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03F5-C35F-4AE1-9E10-32B08FDF247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33232-0D3A-448C-A52C-2C9096D6CA9F}"/>
              </a:ext>
            </a:extLst>
          </p:cNvPr>
          <p:cNvSpPr>
            <a:spLocks noGrp="1"/>
          </p:cNvSpPr>
          <p:nvPr>
            <p:ph type="body" sz="quarter" idx="11"/>
          </p:nvPr>
        </p:nvSpPr>
        <p:spPr/>
        <p:txBody>
          <a:bodyPr/>
          <a:lstStyle/>
          <a:p>
            <a:r>
              <a:rPr lang="en-US" sz="3200" b="1" dirty="0"/>
              <a:t>An asynchronous operation is one that transpires sequentially: first one action, and then another. </a:t>
            </a:r>
            <a:r>
              <a:rPr lang="en-US" sz="32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a:p>
            <a:endParaRPr lang="en-US" dirty="0"/>
          </a:p>
        </p:txBody>
      </p:sp>
      <p:sp>
        <p:nvSpPr>
          <p:cNvPr id="5" name="Text Placeholder 4"/>
          <p:cNvSpPr>
            <a:spLocks noGrp="1"/>
          </p:cNvSpPr>
          <p:nvPr>
            <p:ph type="body" sz="quarter" idx="10"/>
          </p:nvPr>
        </p:nvSpPr>
        <p:spPr/>
        <p:txBody>
          <a:bodyPr/>
          <a:lstStyle/>
          <a:p>
            <a:endParaRPr lang="en-US" sz="3600" dirty="0"/>
          </a:p>
        </p:txBody>
      </p:sp>
    </p:spTree>
    <p:extLst>
      <p:ext uri="{BB962C8B-B14F-4D97-AF65-F5344CB8AC3E}">
        <p14:creationId xmlns:p14="http://schemas.microsoft.com/office/powerpoint/2010/main" val="42600138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D546-0159-4155-B30F-62DE604916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72BAC4-3E03-4EA6-B403-26ECAFC4DFE1}"/>
              </a:ext>
            </a:extLst>
          </p:cNvPr>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2475329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Recovery Point Objective (RPO) and Recovery Time Objective (RTO)</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Drivers of solution cost</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Minimal </a:t>
            </a:r>
            <a:r>
              <a:rPr kumimoji="0" lang="en-US" sz="2000" b="0"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data loss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Reduce downtime </a:t>
            </a:r>
          </a:p>
          <a:p>
            <a:pPr marL="0" marR="0" lvl="0" indent="0" algn="l" defTabSz="878727" rtl="0" eaLnBrk="1" fontAlgn="base" latinLnBrk="0" hangingPunct="1">
              <a:lnSpc>
                <a:spcPct val="15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Availability: Storage redundancy &amp; SLAs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Blob storage: (LRS, GRS, RA-GRS), SLAs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Synchronous vs asynchronous (how data is written)</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SQL Server Always On Availability Groups (replication for availability)</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Network connectivity</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Application connectivity post failover</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IP management </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Load balancers</a:t>
            </a:r>
          </a:p>
        </p:txBody>
      </p:sp>
      <p:sp>
        <p:nvSpPr>
          <p:cNvPr id="5" name="Text Placeholder 4">
            <a:extLst>
              <a:ext uri="{FF2B5EF4-FFF2-40B4-BE49-F238E27FC236}">
                <a16:creationId xmlns:a16="http://schemas.microsoft.com/office/drawing/2014/main" id="{6F946669-4BC8-4A71-A21E-88D516581CD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175901" y="1640812"/>
            <a:ext cx="10014402" cy="1761607"/>
          </a:xfrm>
        </p:spPr>
        <p:txBody>
          <a:bodyPr/>
          <a:lstStyle/>
          <a:p>
            <a:r>
              <a:rPr lang="en-US" sz="4400" dirty="0"/>
              <a:t>Who is taking a vacation, sick or personal day to be with us today?</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173610" y="608547"/>
            <a:ext cx="9860610" cy="1801436"/>
          </a:xfrm>
        </p:spPr>
        <p:txBody>
          <a:bodyPr>
            <a:normAutofit/>
          </a:bodyPr>
          <a:lstStyle/>
          <a:p>
            <a:r>
              <a:rPr lang="en-US" dirty="0"/>
              <a:t>Show of Hands…</a:t>
            </a:r>
          </a:p>
        </p:txBody>
      </p:sp>
      <p:sp>
        <p:nvSpPr>
          <p:cNvPr id="3" name="Rectangle: Top Corners Snipped 2">
            <a:extLst>
              <a:ext uri="{FF2B5EF4-FFF2-40B4-BE49-F238E27FC236}">
                <a16:creationId xmlns:a16="http://schemas.microsoft.com/office/drawing/2014/main" id="{CE922558-EFDA-4C43-9F8D-09C61F0BFEB7}"/>
              </a:ext>
            </a:extLst>
          </p:cNvPr>
          <p:cNvSpPr/>
          <p:nvPr/>
        </p:nvSpPr>
        <p:spPr bwMode="auto">
          <a:xfrm>
            <a:off x="733647"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Resist the urge to check email or do other non-class activities</a:t>
            </a:r>
            <a:endParaRPr kumimoji="0" lang="en-US" sz="1800" b="1" i="0" u="none" strike="noStrike" cap="none" normalizeH="0" baseline="0" dirty="0">
              <a:ln>
                <a:noFill/>
              </a:ln>
              <a:solidFill>
                <a:schemeClr val="tx1"/>
              </a:solidFill>
              <a:effectLst/>
              <a:latin typeface="Verdana" pitchFamily="34" charset="0"/>
            </a:endParaRPr>
          </a:p>
        </p:txBody>
      </p:sp>
      <p:sp>
        <p:nvSpPr>
          <p:cNvPr id="5" name="Rectangle: Top Corners Snipped 4">
            <a:extLst>
              <a:ext uri="{FF2B5EF4-FFF2-40B4-BE49-F238E27FC236}">
                <a16:creationId xmlns:a16="http://schemas.microsoft.com/office/drawing/2014/main" id="{DD1B256F-3E18-4899-B04E-F1C5897AD9D3}"/>
              </a:ext>
            </a:extLst>
          </p:cNvPr>
          <p:cNvSpPr/>
          <p:nvPr/>
        </p:nvSpPr>
        <p:spPr bwMode="auto">
          <a:xfrm>
            <a:off x="4328490"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Stay with us through the duration</a:t>
            </a:r>
            <a:endParaRPr kumimoji="0" lang="en-US" sz="1800" b="1" i="0" u="none" strike="noStrike" cap="none" normalizeH="0" baseline="0" dirty="0">
              <a:ln>
                <a:noFill/>
              </a:ln>
              <a:solidFill>
                <a:schemeClr val="tx1"/>
              </a:solidFill>
              <a:effectLst/>
              <a:latin typeface="Verdana" pitchFamily="34" charset="0"/>
            </a:endParaRPr>
          </a:p>
        </p:txBody>
      </p:sp>
      <p:sp>
        <p:nvSpPr>
          <p:cNvPr id="6" name="Rectangle: Top Corners Snipped 5">
            <a:extLst>
              <a:ext uri="{FF2B5EF4-FFF2-40B4-BE49-F238E27FC236}">
                <a16:creationId xmlns:a16="http://schemas.microsoft.com/office/drawing/2014/main" id="{91C4FF08-FE90-484D-9D60-54E06B17AA4E}"/>
              </a:ext>
            </a:extLst>
          </p:cNvPr>
          <p:cNvSpPr/>
          <p:nvPr/>
        </p:nvSpPr>
        <p:spPr bwMode="auto">
          <a:xfrm>
            <a:off x="7923333"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Actively Participate</a:t>
            </a:r>
            <a:endParaRPr kumimoji="0" lang="en-US" sz="1800" b="1"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03995FA-C14D-420E-B052-30EB3798330B}"/>
              </a:ext>
            </a:extLst>
          </p:cNvPr>
          <p:cNvSpPr/>
          <p:nvPr/>
        </p:nvSpPr>
        <p:spPr>
          <a:xfrm>
            <a:off x="2192482" y="5689547"/>
            <a:ext cx="9227127" cy="1077218"/>
          </a:xfrm>
          <a:prstGeom prst="rect">
            <a:avLst/>
          </a:prstGeom>
        </p:spPr>
        <p:txBody>
          <a:bodyPr wrap="square">
            <a:spAutoFit/>
          </a:bodyPr>
          <a:lstStyle/>
          <a:p>
            <a:pPr algn="ctr" eaLnBrk="0" hangingPunct="0"/>
            <a:r>
              <a:rPr lang="en-US" sz="3200" dirty="0"/>
              <a:t>85% of attendees who take the exam pass it within 30 days</a:t>
            </a:r>
          </a:p>
        </p:txBody>
      </p:sp>
    </p:spTree>
    <p:extLst>
      <p:ext uri="{BB962C8B-B14F-4D97-AF65-F5344CB8AC3E}">
        <p14:creationId xmlns:p14="http://schemas.microsoft.com/office/powerpoint/2010/main" val="930652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950"/>
                        <p:tgtEl>
                          <p:spTgt spid="4"/>
                        </p:tgtEl>
                      </p:cBhvr>
                    </p:animEffect>
                  </p:childTnLst>
                </p:cTn>
              </p:par>
            </p:tnLst>
          </p:tmpl>
        </p:tmplLst>
      </p:bldP>
      <p:bldP spid="4"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4"/>
                        </p:tgtEl>
                        <p:attrNameLst>
                          <p:attrName>ppt_x</p:attrName>
                          <p:attrName>ppt_y</p:attrName>
                        </p:attrNameLst>
                      </p:cBhvr>
                      <p:rCtr x="728" y="0"/>
                    </p:animMotion>
                  </p:childTnLst>
                </p:cTn>
              </p:par>
            </p:tnLst>
          </p:tmpl>
        </p:tmplLst>
      </p:bldP>
      <p:bldP spid="4" grpId="2">
        <p:tmplLst>
          <p:tmpl>
            <p:tnLst>
              <p:par>
                <p:cTn presetID="6" presetClass="emph" presetSubtype="0" accel="100000" autoRev="1" fill="hold" nodeType="withEffect">
                  <p:stCondLst>
                    <p:cond delay="100"/>
                  </p:stCondLst>
                  <p:childTnLst>
                    <p:animScale>
                      <p:cBhvr>
                        <p:cTn dur="500" fill="hold"/>
                        <p:tgtEl>
                          <p:spTgt spid="4"/>
                        </p:tgtEl>
                      </p:cBhvr>
                      <p:by x="95000" y="95000"/>
                    </p:animScale>
                  </p:childTnLst>
                </p:cTn>
              </p:par>
            </p:tnLst>
          </p:tmpl>
        </p:tmplLst>
      </p:bldP>
      <p:bldP spid="2" grpId="0"/>
      <p:bldP spid="2" grpId="1"/>
      <p:bldP spid="2" grpId="2"/>
      <p:bldP spid="3" grpId="0" animBg="1"/>
      <p:bldP spid="5" grpId="0" animBg="1"/>
      <p:bldP spid="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76"/>
              </a:spcAft>
              <a:buClrTx/>
              <a:buSzTx/>
              <a:buFontTx/>
              <a:buNone/>
              <a:tabLst/>
              <a:defRPr/>
            </a:pPr>
            <a: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Production</a:t>
            </a:r>
            <a:b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br>
            <a: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Automated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Policy-based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Orchestrated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2353"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Production</a:t>
              </a:r>
              <a:b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b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Automated, seamless disaster recovery from the cloud to protect applications</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Provides application-consistent recovery </a:t>
            </a:r>
            <a:b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b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of critical workloads</a:t>
            </a:r>
          </a:p>
          <a:p>
            <a:pPr marL="0" marR="0" lvl="0" indent="0" algn="l" defTabSz="878727" rtl="0" eaLnBrk="1" fontAlgn="base" latinLnBrk="0" hangingPunct="1">
              <a:lnSpc>
                <a:spcPct val="15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Leverage current investments</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Orchestrate one-click recovery even for </a:t>
            </a:r>
            <a:b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b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complex multi-tier applications</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p:txBody>
      </p:sp>
      <p:sp>
        <p:nvSpPr>
          <p:cNvPr id="2" name="Title 1">
            <a:extLst>
              <a:ext uri="{FF2B5EF4-FFF2-40B4-BE49-F238E27FC236}">
                <a16:creationId xmlns:a16="http://schemas.microsoft.com/office/drawing/2014/main" id="{FD33F930-3FC3-455A-88F8-F39D76879B30}"/>
              </a:ext>
            </a:extLst>
          </p:cNvPr>
          <p:cNvSpPr>
            <a:spLocks noGrp="1"/>
          </p:cNvSpPr>
          <p:nvPr>
            <p:ph type="title"/>
          </p:nvPr>
        </p:nvSpPr>
        <p:spPr>
          <a:xfrm>
            <a:off x="187571" y="-3"/>
            <a:ext cx="11769968" cy="896817"/>
          </a:xfrm>
        </p:spPr>
        <p:txBody>
          <a:bodyPr/>
          <a:lstStyle/>
          <a:p>
            <a:r>
              <a:rPr lang="en-US" sz="4000" kern="1200" spc="-100" dirty="0">
                <a:ln w="3175">
                  <a:noFill/>
                </a:ln>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endParaRPr lang="en-US" sz="4000" dirty="0"/>
          </a:p>
        </p:txBody>
      </p:sp>
      <p:sp>
        <p:nvSpPr>
          <p:cNvPr id="3" name="Text Placeholder 2">
            <a:extLst>
              <a:ext uri="{FF2B5EF4-FFF2-40B4-BE49-F238E27FC236}">
                <a16:creationId xmlns:a16="http://schemas.microsoft.com/office/drawing/2014/main" id="{3EEF104B-1415-4016-A32C-D10F55FCD0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390610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sp>
        <p:nvSpPr>
          <p:cNvPr id="6" name="Text Placeholder 5">
            <a:extLst>
              <a:ext uri="{FF2B5EF4-FFF2-40B4-BE49-F238E27FC236}">
                <a16:creationId xmlns:a16="http://schemas.microsoft.com/office/drawing/2014/main" id="{83B3A18E-1029-41A7-A8A1-53C4D2AF50F0}"/>
              </a:ext>
            </a:extLst>
          </p:cNvPr>
          <p:cNvSpPr>
            <a:spLocks noGrp="1"/>
          </p:cNvSpPr>
          <p:nvPr>
            <p:ph type="body" sz="quarter" idx="10"/>
          </p:nvPr>
        </p:nvSpPr>
        <p:spPr/>
        <p:txBody>
          <a:bodyPr/>
          <a:lstStyle/>
          <a:p>
            <a:endParaRPr lang="en-US"/>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70" normalizeH="0" baseline="0" noProof="0" dirty="0">
                <a:ln>
                  <a:noFill/>
                </a:ln>
                <a:gradFill>
                  <a:gsLst>
                    <a:gs pos="2917">
                      <a:srgbClr val="E7E6E6"/>
                    </a:gs>
                    <a:gs pos="95000">
                      <a:srgbClr val="E7E6E6"/>
                    </a:gs>
                  </a:gsLst>
                  <a:lin ang="5400000" scaled="0"/>
                </a:gradFill>
                <a:effectLst/>
                <a:uLnTx/>
                <a:uFillTx/>
                <a:latin typeface="Calibri" panose="020F0502020204030204" pitchFamily="34" charset="0"/>
                <a:ea typeface="+mn-ea"/>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https://docs.microsoft.com/en-us/azure/site-recovery/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91023311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type="body" idx="1"/>
          </p:nvPr>
        </p:nvSpPr>
        <p:spPr>
          <a:prstGeom prst="rect">
            <a:avLst/>
          </a:prstGeom>
        </p:spPr>
        <p:txBody>
          <a:bodyPr>
            <a:normAutofit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3" name="Text Placeholder 2">
            <a:extLst>
              <a:ext uri="{FF2B5EF4-FFF2-40B4-BE49-F238E27FC236}">
                <a16:creationId xmlns:a16="http://schemas.microsoft.com/office/drawing/2014/main" id="{43A0DD61-B012-4D54-983B-50CD76A9A30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2596632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type="body" sz="quarter" idx="10"/>
          </p:nvPr>
        </p:nvSpPr>
        <p:spPr>
          <a:prstGeom prst="rect">
            <a:avLst/>
          </a:prstGeom>
        </p:spPr>
        <p:txBody>
          <a:bodyPr>
            <a:noAutofit/>
          </a:bodyPr>
          <a:lstStyle/>
          <a:p>
            <a:pPr marL="0" indent="0">
              <a:buNone/>
            </a:pPr>
            <a:endParaRPr lang="en-US" sz="1600" dirty="0"/>
          </a:p>
        </p:txBody>
      </p:sp>
      <p:sp>
        <p:nvSpPr>
          <p:cNvPr id="10" name="Content Placeholder 9"/>
          <p:cNvSpPr>
            <a:spLocks noGrp="1"/>
          </p:cNvSpPr>
          <p:nvPr>
            <p:ph sz="half" idx="4294967295"/>
          </p:nvPr>
        </p:nvSpPr>
        <p:spPr>
          <a:xfrm>
            <a:off x="6294438" y="1279525"/>
            <a:ext cx="5897562" cy="5370513"/>
          </a:xfrm>
        </p:spPr>
        <p:txBody>
          <a:bodyPr>
            <a:normAutofit fontScale="400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sp>
        <p:nvSpPr>
          <p:cNvPr id="4" name="Rectangle 3">
            <a:extLst>
              <a:ext uri="{FF2B5EF4-FFF2-40B4-BE49-F238E27FC236}">
                <a16:creationId xmlns:a16="http://schemas.microsoft.com/office/drawing/2014/main" id="{D6760D40-367A-4FD1-9D7B-DEA48B5F80A7}"/>
              </a:ext>
            </a:extLst>
          </p:cNvPr>
          <p:cNvSpPr/>
          <p:nvPr/>
        </p:nvSpPr>
        <p:spPr>
          <a:xfrm>
            <a:off x="173710" y="1264920"/>
            <a:ext cx="6096000" cy="4524315"/>
          </a:xfrm>
          <a:prstGeom prst="rect">
            <a:avLst/>
          </a:prstGeom>
        </p:spPr>
        <p:txBody>
          <a:bodyPr>
            <a:sp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74255001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345536830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232848716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Virtual</a:t>
            </a:r>
            <a:r>
              <a:rPr kumimoji="0" lang="en-US" sz="3200" b="0" i="0" u="sng" strike="noStrike" kern="1200" cap="none" spc="0" normalizeH="0" baseline="0" noProof="0" dirty="0">
                <a:ln>
                  <a:noFill/>
                </a:ln>
                <a:solidFill>
                  <a:srgbClr val="0070C0"/>
                </a:solidFill>
                <a:effectLst/>
                <a:uLnTx/>
                <a:uFillTx/>
                <a:latin typeface="Calibri Light" panose="020F0302020204030204"/>
                <a:ea typeface="+mn-ea"/>
                <a:cs typeface="+mn-cs"/>
              </a:rPr>
              <a:t> </a:t>
            </a: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Hyper-V</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 Server</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Microsoft Azure</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Exchange</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SharePoint</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SQL Server</a:t>
            </a:r>
          </a:p>
        </p:txBody>
      </p:sp>
    </p:spTree>
    <p:extLst>
      <p:ext uri="{BB962C8B-B14F-4D97-AF65-F5344CB8AC3E}">
        <p14:creationId xmlns:p14="http://schemas.microsoft.com/office/powerpoint/2010/main" val="40495398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4. Schedule &amp; Back up </a:t>
            </a:r>
            <a:r>
              <a:rPr kumimoji="0" lang="en-GB" sz="1765" b="0" i="0" u="none" strike="noStrike" kern="1200" cap="none" spc="0" normalizeH="0" baseline="0" noProof="0" dirty="0">
                <a:ln>
                  <a:noFill/>
                </a:ln>
                <a:solidFill>
                  <a:srgbClr val="0070C0"/>
                </a:solidFill>
                <a:effectLst/>
                <a:uLnTx/>
                <a:uFillTx/>
                <a:latin typeface="Segoe UI"/>
                <a:ea typeface="+mn-ea"/>
                <a:cs typeface="+mn-cs"/>
              </a:rPr>
              <a:t>encrypted data</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0C0"/>
              </a:solidFill>
              <a:effectLst/>
              <a:uLnTx/>
              <a:uFillTx/>
              <a:latin typeface="Segoe UI"/>
              <a:ea typeface="+mn-ea"/>
              <a:cs typeface="+mn-cs"/>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marL="0" marR="0" lvl="0" indent="0" algn="l" defTabSz="895953"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44546A"/>
                </a:solidFill>
                <a:effectLst/>
                <a:uLnTx/>
                <a:uFillTx/>
                <a:latin typeface="Segoe UI"/>
                <a:ea typeface="+mn-ea"/>
                <a:cs typeface="+mn-cs"/>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7030A0"/>
                </a:solidFill>
                <a:effectLst/>
                <a:uLnTx/>
                <a:uFillTx/>
                <a:latin typeface="Segoe UI"/>
                <a:ea typeface="+mn-ea"/>
                <a:cs typeface="+mn-cs"/>
              </a:rPr>
              <a:t>5. Recover to the same or a different server;</a:t>
            </a:r>
            <a:br>
              <a:rPr kumimoji="0" lang="en-US" sz="1765" b="0" i="0" u="none" strike="noStrike" kern="1200" cap="none" spc="0" normalizeH="0" baseline="0" noProof="0" dirty="0">
                <a:ln>
                  <a:noFill/>
                </a:ln>
                <a:solidFill>
                  <a:srgbClr val="7030A0"/>
                </a:solidFill>
                <a:effectLst/>
                <a:uLnTx/>
                <a:uFillTx/>
                <a:latin typeface="Segoe UI"/>
                <a:ea typeface="+mn-ea"/>
                <a:cs typeface="+mn-cs"/>
              </a:rPr>
            </a:br>
            <a:r>
              <a:rPr kumimoji="0" lang="en-US" sz="1765" b="0" i="0" u="none" strike="noStrike" kern="1200" cap="none" spc="0" normalizeH="0" baseline="0" noProof="0" dirty="0">
                <a:ln>
                  <a:noFill/>
                </a:ln>
                <a:solidFill>
                  <a:srgbClr val="7030A0"/>
                </a:solidFill>
                <a:effectLst/>
                <a:uLnTx/>
                <a:uFillTx/>
                <a:latin typeface="Segoe UI"/>
                <a:ea typeface="+mn-ea"/>
                <a:cs typeface="+mn-cs"/>
              </a:rPr>
              <a:t>On-</a:t>
            </a:r>
            <a:r>
              <a:rPr kumimoji="0" lang="en-US" sz="1765" b="0" i="0" u="none" strike="noStrike" kern="1200" cap="none" spc="0" normalizeH="0" baseline="0" noProof="0" dirty="0" err="1">
                <a:ln>
                  <a:noFill/>
                </a:ln>
                <a:solidFill>
                  <a:srgbClr val="7030A0"/>
                </a:solidFill>
                <a:effectLst/>
                <a:uLnTx/>
                <a:uFillTx/>
                <a:latin typeface="Segoe UI"/>
                <a:ea typeface="+mn-ea"/>
                <a:cs typeface="+mn-cs"/>
              </a:rPr>
              <a:t>Premisis</a:t>
            </a:r>
            <a:r>
              <a:rPr kumimoji="0" lang="en-US" sz="1765" b="0" i="0" u="none" strike="noStrike" kern="1200" cap="none" spc="0" normalizeH="0" baseline="0" noProof="0" dirty="0">
                <a:ln>
                  <a:noFill/>
                </a:ln>
                <a:solidFill>
                  <a:srgbClr val="7030A0"/>
                </a:solidFill>
                <a:effectLst/>
                <a:uLnTx/>
                <a:uFillTx/>
                <a:latin typeface="Segoe UI"/>
                <a:ea typeface="+mn-ea"/>
                <a:cs typeface="+mn-cs"/>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FFFFFF"/>
                </a:solidFill>
                <a:effectLst/>
                <a:uLnTx/>
                <a:uFillTx/>
                <a:latin typeface="Segoe UI"/>
                <a:ea typeface="+mn-ea"/>
                <a:cs typeface="+mn-cs"/>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Step-By-Step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https://docs.microsoft.com/en-us/azure/backup/backup-try-azure-backup-in-10-mins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271104" y="3384551"/>
            <a:ext cx="10014402" cy="2287382"/>
          </a:xfrm>
        </p:spPr>
        <p:txBody>
          <a:bodyPr/>
          <a:lstStyle/>
          <a:p>
            <a:r>
              <a:rPr lang="en-US" sz="4400" dirty="0"/>
              <a:t>Think about how the technologies you learn about can be leveraged in your business!</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Tree>
    <p:extLst>
      <p:ext uri="{BB962C8B-B14F-4D97-AF65-F5344CB8AC3E}">
        <p14:creationId xmlns:p14="http://schemas.microsoft.com/office/powerpoint/2010/main" val="108286082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Docs: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https://azure.microsoft.com/en-us/blog/announcing-microsoft-azure-backup-server/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Download: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https://www.microsoft.com/en-us/download/details.aspx?id=55269</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6506345" y="5187210"/>
            <a:ext cx="5092823"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highlight>
                  <a:srgbClr val="00FF00"/>
                </a:highlight>
                <a:uLnTx/>
                <a:uFillTx/>
                <a:latin typeface="Calibri" panose="020F0502020204030204"/>
                <a:ea typeface="+mn-ea"/>
                <a:cs typeface="+mn-cs"/>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Azure Key Vault:</a:t>
            </a:r>
            <a:endPar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https://docs.microsoft.com/en-us/azure/key-vault/</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Azure Backup: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https://docs.microsoft.com/en-us/azure/backup/</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29361743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StorSimple 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marL="0" marR="0" lvl="0" indent="0" algn="l" defTabSz="896386" rtl="0" eaLnBrk="1" fontAlgn="auto" latinLnBrk="0" hangingPunct="1">
              <a:lnSpc>
                <a:spcPct val="100000"/>
              </a:lnSpc>
              <a:spcBef>
                <a:spcPts val="1568"/>
              </a:spcBef>
              <a:spcAft>
                <a:spcPts val="588"/>
              </a:spcAft>
              <a:buClrTx/>
              <a:buSzTx/>
              <a:buFontTx/>
              <a:buNone/>
              <a:tabLst/>
              <a:defRPr/>
            </a:pPr>
            <a:r>
              <a:rPr kumimoji="0" lang="en-US" sz="1961" b="0" i="0" u="none" strike="noStrike" kern="0" cap="none" spc="0" normalizeH="0" baseline="0" noProof="0" dirty="0">
                <a:ln>
                  <a:noFill/>
                </a:ln>
                <a:solidFill>
                  <a:srgbClr val="5B9BD5"/>
                </a:solidFill>
                <a:effectLst/>
                <a:uLnTx/>
                <a:uFillTx/>
                <a:latin typeface="Segoe UI" panose="020B0502040204020203" pitchFamily="34" charset="0"/>
                <a:ea typeface="+mn-ea"/>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13211813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87878" y="1903377"/>
            <a:ext cx="9144000" cy="41402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a:endParaRPr lang="en-US" sz="1200" dirty="0">
              <a:solidFill>
                <a:srgbClr val="C0C0C0"/>
              </a:solidFill>
              <a:latin typeface="Verdana"/>
            </a:endParaRPr>
          </a:p>
        </p:txBody>
      </p:sp>
      <p:sp>
        <p:nvSpPr>
          <p:cNvPr id="2" name="Title 1"/>
          <p:cNvSpPr>
            <a:spLocks noGrp="1"/>
          </p:cNvSpPr>
          <p:nvPr>
            <p:ph type="title"/>
          </p:nvPr>
        </p:nvSpPr>
        <p:spPr>
          <a:xfrm>
            <a:off x="1725931" y="-10520"/>
            <a:ext cx="7886700" cy="1325563"/>
          </a:xfrm>
        </p:spPr>
        <p:txBody>
          <a:bodyPr>
            <a:normAutofit/>
          </a:bodyPr>
          <a:lstStyle/>
          <a:p>
            <a:r>
              <a:rPr lang="en-US" sz="2400" b="1" dirty="0"/>
              <a:t>Azure Backup Key Workloads</a:t>
            </a:r>
          </a:p>
        </p:txBody>
      </p:sp>
      <p:cxnSp>
        <p:nvCxnSpPr>
          <p:cNvPr id="13" name="Straight Connector 12"/>
          <p:cNvCxnSpPr/>
          <p:nvPr/>
        </p:nvCxnSpPr>
        <p:spPr>
          <a:xfrm>
            <a:off x="1559562" y="4405409"/>
            <a:ext cx="6379929" cy="6953"/>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655552" y="2267994"/>
            <a:ext cx="3438885" cy="387778"/>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000000"/>
              </a:buClr>
            </a:pPr>
            <a:r>
              <a:rPr lang="en-US" sz="1800" u="sng" dirty="0">
                <a:solidFill>
                  <a:srgbClr val="0070C0"/>
                </a:solidFill>
                <a:latin typeface="Verdana"/>
              </a:rPr>
              <a:t>Specialized Workloads</a:t>
            </a:r>
          </a:p>
        </p:txBody>
      </p:sp>
      <p:sp>
        <p:nvSpPr>
          <p:cNvPr id="31" name="Text Placeholder 9"/>
          <p:cNvSpPr txBox="1">
            <a:spLocks/>
          </p:cNvSpPr>
          <p:nvPr/>
        </p:nvSpPr>
        <p:spPr>
          <a:xfrm>
            <a:off x="8059925" y="2223107"/>
            <a:ext cx="2352014" cy="637077"/>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000000"/>
              </a:buClr>
            </a:pPr>
            <a:r>
              <a:rPr lang="en-US" sz="1800" u="sng" dirty="0">
                <a:solidFill>
                  <a:srgbClr val="0070C0"/>
                </a:solidFill>
                <a:latin typeface="Verdana"/>
              </a:rPr>
              <a:t>Virtual Machines</a:t>
            </a:r>
          </a:p>
        </p:txBody>
      </p:sp>
      <p:sp>
        <p:nvSpPr>
          <p:cNvPr id="32" name="Text Placeholder 9"/>
          <p:cNvSpPr txBox="1">
            <a:spLocks/>
          </p:cNvSpPr>
          <p:nvPr/>
        </p:nvSpPr>
        <p:spPr>
          <a:xfrm>
            <a:off x="4610577" y="2265516"/>
            <a:ext cx="2898602" cy="387778"/>
          </a:xfrm>
          <a:prstGeom prst="rect">
            <a:avLst/>
          </a:prstGeom>
        </p:spPr>
        <p:txBody>
          <a:bodyPr vert="horz" wrap="square" lIns="109713" tIns="68570" rIns="109713" bIns="68570"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a:buClr>
                <a:srgbClr val="000000"/>
              </a:buClr>
            </a:pPr>
            <a:r>
              <a:rPr lang="en-US" sz="1800" b="0" u="sng" dirty="0">
                <a:solidFill>
                  <a:srgbClr val="0070C0"/>
                </a:solidFill>
              </a:rPr>
              <a:t>File/Folders/Volumes</a:t>
            </a:r>
          </a:p>
        </p:txBody>
      </p:sp>
      <p:sp>
        <p:nvSpPr>
          <p:cNvPr id="36" name="TextBox 35"/>
          <p:cNvSpPr txBox="1"/>
          <p:nvPr/>
        </p:nvSpPr>
        <p:spPr>
          <a:xfrm>
            <a:off x="6195684" y="3973858"/>
            <a:ext cx="277025" cy="387768"/>
          </a:xfrm>
          <a:prstGeom prst="rect">
            <a:avLst/>
          </a:prstGeom>
          <a:noFill/>
        </p:spPr>
        <p:txBody>
          <a:bodyPr wrap="none" lIns="137141" tIns="109713" rIns="137141" bIns="109713" rtlCol="0">
            <a:spAutoFit/>
          </a:bodyPr>
          <a:lstStyle/>
          <a:p>
            <a:pPr>
              <a:lnSpc>
                <a:spcPct val="90000"/>
              </a:lnSpc>
              <a:spcAft>
                <a:spcPts val="450"/>
              </a:spcAft>
            </a:pPr>
            <a:endParaRPr lang="en-US" sz="1200" dirty="0">
              <a:solidFill>
                <a:srgbClr val="C0C0C0"/>
              </a:solidFill>
            </a:endParaRPr>
          </a:p>
        </p:txBody>
      </p:sp>
      <p:sp>
        <p:nvSpPr>
          <p:cNvPr id="22" name="Rectangle 21"/>
          <p:cNvSpPr/>
          <p:nvPr/>
        </p:nvSpPr>
        <p:spPr bwMode="auto">
          <a:xfrm>
            <a:off x="8049463" y="2588602"/>
            <a:ext cx="2051663" cy="132624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Windows</a:t>
            </a:r>
          </a:p>
          <a:p>
            <a:pPr marL="252109" indent="-252109" defTabSz="685577">
              <a:buFont typeface="Arial" panose="020B0604020202020204" pitchFamily="34" charset="0"/>
              <a:buChar char="•"/>
            </a:pPr>
            <a:r>
              <a:rPr lang="en-US" sz="2400" dirty="0">
                <a:solidFill>
                  <a:srgbClr val="002060"/>
                </a:solidFill>
                <a:latin typeface="Verdana"/>
              </a:rPr>
              <a:t>Linux</a:t>
            </a:r>
          </a:p>
        </p:txBody>
      </p:sp>
      <p:sp>
        <p:nvSpPr>
          <p:cNvPr id="37" name="Rectangle 36"/>
          <p:cNvSpPr/>
          <p:nvPr/>
        </p:nvSpPr>
        <p:spPr bwMode="auto">
          <a:xfrm>
            <a:off x="1725931" y="4468655"/>
            <a:ext cx="2884646" cy="12025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Hyper-V</a:t>
            </a:r>
          </a:p>
          <a:p>
            <a:pPr marL="252109" indent="-252109" defTabSz="685577">
              <a:buFont typeface="Arial" panose="020B0604020202020204" pitchFamily="34" charset="0"/>
              <a:buChar char="•"/>
            </a:pPr>
            <a:r>
              <a:rPr lang="en-US" sz="2400" dirty="0">
                <a:solidFill>
                  <a:srgbClr val="002060"/>
                </a:solidFill>
                <a:latin typeface="Verdana"/>
              </a:rPr>
              <a:t>Windows Server</a:t>
            </a:r>
          </a:p>
        </p:txBody>
      </p:sp>
      <p:sp>
        <p:nvSpPr>
          <p:cNvPr id="38" name="Rectangle 37"/>
          <p:cNvSpPr/>
          <p:nvPr/>
        </p:nvSpPr>
        <p:spPr bwMode="auto">
          <a:xfrm>
            <a:off x="4756698" y="2677148"/>
            <a:ext cx="2879579" cy="123769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Windows Server</a:t>
            </a:r>
          </a:p>
          <a:p>
            <a:pPr marL="252109" indent="-252109" defTabSz="685577">
              <a:buFont typeface="Arial" panose="020B0604020202020204" pitchFamily="34" charset="0"/>
              <a:buChar char="•"/>
            </a:pPr>
            <a:r>
              <a:rPr lang="en-US" sz="2400" dirty="0">
                <a:solidFill>
                  <a:srgbClr val="002060"/>
                </a:solidFill>
                <a:latin typeface="Verdana"/>
              </a:rPr>
              <a:t>Windows</a:t>
            </a:r>
          </a:p>
        </p:txBody>
      </p:sp>
      <p:sp>
        <p:nvSpPr>
          <p:cNvPr id="39" name="Rectangle 38"/>
          <p:cNvSpPr/>
          <p:nvPr/>
        </p:nvSpPr>
        <p:spPr bwMode="auto">
          <a:xfrm>
            <a:off x="4783425" y="4471112"/>
            <a:ext cx="3205739" cy="12000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Microsoft Azure</a:t>
            </a:r>
          </a:p>
          <a:p>
            <a:pPr marL="252109" indent="-252109" defTabSz="685577">
              <a:buFont typeface="Arial" panose="020B0604020202020204" pitchFamily="34" charset="0"/>
              <a:buChar char="•"/>
            </a:pPr>
            <a:r>
              <a:rPr lang="en-US" sz="2400" dirty="0">
                <a:solidFill>
                  <a:srgbClr val="002060"/>
                </a:solidFill>
                <a:latin typeface="Verdana"/>
              </a:rPr>
              <a:t>VMware</a:t>
            </a:r>
          </a:p>
        </p:txBody>
      </p:sp>
      <p:sp>
        <p:nvSpPr>
          <p:cNvPr id="40" name="Rectangle 39"/>
          <p:cNvSpPr/>
          <p:nvPr/>
        </p:nvSpPr>
        <p:spPr bwMode="auto">
          <a:xfrm>
            <a:off x="1867327" y="2677147"/>
            <a:ext cx="2432437" cy="166951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Exchange</a:t>
            </a:r>
          </a:p>
          <a:p>
            <a:pPr marL="252109" indent="-252109" defTabSz="685577">
              <a:buFont typeface="Arial" panose="020B0604020202020204" pitchFamily="34" charset="0"/>
              <a:buChar char="•"/>
            </a:pPr>
            <a:r>
              <a:rPr lang="en-US" sz="2400" dirty="0">
                <a:solidFill>
                  <a:srgbClr val="002060"/>
                </a:solidFill>
                <a:latin typeface="Verdana"/>
              </a:rPr>
              <a:t>SharePoint</a:t>
            </a:r>
          </a:p>
          <a:p>
            <a:pPr marL="252109" indent="-252109" defTabSz="685577">
              <a:buFont typeface="Arial" panose="020B0604020202020204" pitchFamily="34" charset="0"/>
              <a:buChar char="•"/>
            </a:pPr>
            <a:r>
              <a:rPr lang="en-US" sz="2400" dirty="0">
                <a:solidFill>
                  <a:srgbClr val="002060"/>
                </a:solidFill>
                <a:latin typeface="Verdana"/>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26" spc="-38" dirty="0">
                <a:solidFill>
                  <a:schemeClr val="tx1"/>
                </a:solidFill>
              </a:rPr>
              <a:t>How It Works: Azure Backup Server </a:t>
            </a:r>
            <a:endParaRPr lang="en-US" sz="2426" dirty="0">
              <a:solidFill>
                <a:schemeClr val="tx1"/>
              </a:solidFill>
            </a:endParaRPr>
          </a:p>
        </p:txBody>
      </p:sp>
      <p:sp>
        <p:nvSpPr>
          <p:cNvPr id="17" name="Rectangle 16"/>
          <p:cNvSpPr/>
          <p:nvPr/>
        </p:nvSpPr>
        <p:spPr bwMode="auto">
          <a:xfrm>
            <a:off x="3506324" y="1823401"/>
            <a:ext cx="1407797" cy="128019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18" name="TextBox 17"/>
          <p:cNvSpPr txBox="1"/>
          <p:nvPr/>
        </p:nvSpPr>
        <p:spPr>
          <a:xfrm>
            <a:off x="4926329" y="4462168"/>
            <a:ext cx="3615996" cy="489954"/>
          </a:xfrm>
          <a:prstGeom prst="rect">
            <a:avLst/>
          </a:prstGeom>
          <a:noFill/>
        </p:spPr>
        <p:txBody>
          <a:bodyPr wrap="square" lIns="81611" tIns="40805" rIns="81611" bIns="40805" rtlCol="0">
            <a:spAutoFit/>
          </a:bodyPr>
          <a:lstStyle/>
          <a:p>
            <a:pPr algn="ctr" defTabSz="685644"/>
            <a:r>
              <a:rPr lang="en-US" sz="1324" dirty="0">
                <a:solidFill>
                  <a:srgbClr val="0070C0"/>
                </a:solidFill>
                <a:latin typeface="Segoe UI"/>
              </a:rPr>
              <a:t>4. Schedule &amp; Back up </a:t>
            </a:r>
            <a:r>
              <a:rPr lang="en-GB" sz="1324" dirty="0">
                <a:solidFill>
                  <a:srgbClr val="0070C0"/>
                </a:solidFill>
                <a:latin typeface="Segoe UI"/>
              </a:rPr>
              <a:t>encrypted data</a:t>
            </a:r>
          </a:p>
          <a:p>
            <a:pPr algn="ctr" defTabSz="685644"/>
            <a:endParaRPr lang="en-US" sz="1324" dirty="0">
              <a:solidFill>
                <a:srgbClr val="0070C0"/>
              </a:solidFill>
              <a:latin typeface="Segoe UI"/>
            </a:endParaRPr>
          </a:p>
        </p:txBody>
      </p:sp>
      <p:sp>
        <p:nvSpPr>
          <p:cNvPr id="19" name="TextBox 18"/>
          <p:cNvSpPr txBox="1"/>
          <p:nvPr/>
        </p:nvSpPr>
        <p:spPr>
          <a:xfrm>
            <a:off x="2745807" y="3132123"/>
            <a:ext cx="1856476" cy="693728"/>
          </a:xfrm>
          <a:prstGeom prst="rect">
            <a:avLst/>
          </a:prstGeom>
          <a:noFill/>
        </p:spPr>
        <p:txBody>
          <a:bodyPr wrap="square" lIns="81611" tIns="40805" rIns="81611" bIns="40805" rtlCol="0">
            <a:spAutoFit/>
          </a:bodyPr>
          <a:lstStyle/>
          <a:p>
            <a:pPr defTabSz="685644"/>
            <a:r>
              <a:rPr lang="en-US" sz="1324" dirty="0">
                <a:solidFill>
                  <a:srgbClr val="000000"/>
                </a:solidFill>
                <a:latin typeface="Segoe UI"/>
              </a:rPr>
              <a:t>3. Install Azure Backup Server software</a:t>
            </a:r>
          </a:p>
        </p:txBody>
      </p:sp>
      <p:sp>
        <p:nvSpPr>
          <p:cNvPr id="20" name="TextBox 19"/>
          <p:cNvSpPr txBox="1"/>
          <p:nvPr/>
        </p:nvSpPr>
        <p:spPr>
          <a:xfrm>
            <a:off x="2099255" y="2182235"/>
            <a:ext cx="1233545" cy="897502"/>
          </a:xfrm>
          <a:prstGeom prst="rect">
            <a:avLst/>
          </a:prstGeom>
          <a:noFill/>
        </p:spPr>
        <p:txBody>
          <a:bodyPr wrap="square" lIns="81611" tIns="40805" rIns="81611" bIns="40805" rtlCol="0">
            <a:spAutoFit/>
          </a:bodyPr>
          <a:lstStyle/>
          <a:p>
            <a:pPr defTabSz="685644"/>
            <a:r>
              <a:rPr lang="en-US" sz="1324" dirty="0">
                <a:solidFill>
                  <a:srgbClr val="000000"/>
                </a:solidFill>
                <a:latin typeface="Segoe UI"/>
              </a:rPr>
              <a:t>1. Create Backup and Site Recovery Vault</a:t>
            </a:r>
          </a:p>
        </p:txBody>
      </p:sp>
      <p:cxnSp>
        <p:nvCxnSpPr>
          <p:cNvPr id="21" name="Straight Connector 20"/>
          <p:cNvCxnSpPr/>
          <p:nvPr/>
        </p:nvCxnSpPr>
        <p:spPr>
          <a:xfrm flipH="1">
            <a:off x="2769765" y="2184999"/>
            <a:ext cx="651793"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914121" y="2433512"/>
            <a:ext cx="2957719" cy="29988"/>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187528" y="1713706"/>
            <a:ext cx="3166490" cy="17436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65900" tIns="32951" rIns="65900" bIns="32951" numCol="1" anchor="b" anchorCtr="1" compatLnSpc="1">
            <a:prstTxWarp prst="textNoShape">
              <a:avLst/>
            </a:prstTxWarp>
          </a:bodyPr>
          <a:lstStyle/>
          <a:p>
            <a:pPr defTabSz="671965"/>
            <a:endParaRPr lang="en-US" sz="1297" dirty="0">
              <a:solidFill>
                <a:srgbClr val="FFFFFF"/>
              </a:solidFill>
              <a:latin typeface="Segoe UI"/>
            </a:endParaRPr>
          </a:p>
        </p:txBody>
      </p:sp>
      <p:cxnSp>
        <p:nvCxnSpPr>
          <p:cNvPr id="24" name="Straight Connector 23"/>
          <p:cNvCxnSpPr/>
          <p:nvPr/>
        </p:nvCxnSpPr>
        <p:spPr>
          <a:xfrm flipH="1" flipV="1">
            <a:off x="4716648" y="2668242"/>
            <a:ext cx="1211" cy="952976"/>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913917" y="3425457"/>
            <a:ext cx="3765324" cy="1347312"/>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53891" y="2043756"/>
            <a:ext cx="2665286" cy="296107"/>
          </a:xfrm>
          <a:prstGeom prst="rect">
            <a:avLst/>
          </a:prstGeom>
          <a:noFill/>
        </p:spPr>
        <p:txBody>
          <a:bodyPr wrap="square" rtlCol="0">
            <a:spAutoFit/>
          </a:bodyPr>
          <a:lstStyle/>
          <a:p>
            <a:pPr algn="ctr" defTabSz="685644"/>
            <a:r>
              <a:rPr lang="en-US" sz="1324" dirty="0">
                <a:solidFill>
                  <a:srgbClr val="000000"/>
                </a:solidFill>
                <a:latin typeface="Segoe UI"/>
              </a:rPr>
              <a:t>2. Register and configure Vault</a:t>
            </a:r>
          </a:p>
        </p:txBody>
      </p:sp>
      <p:cxnSp>
        <p:nvCxnSpPr>
          <p:cNvPr id="28" name="Straight Connector 96"/>
          <p:cNvCxnSpPr/>
          <p:nvPr/>
        </p:nvCxnSpPr>
        <p:spPr>
          <a:xfrm rot="10800000" flipV="1">
            <a:off x="4887905" y="3482405"/>
            <a:ext cx="3986280" cy="1549919"/>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64832" y="5032321"/>
            <a:ext cx="3909351" cy="489954"/>
          </a:xfrm>
          <a:prstGeom prst="rect">
            <a:avLst/>
          </a:prstGeom>
          <a:noFill/>
        </p:spPr>
        <p:txBody>
          <a:bodyPr wrap="square" lIns="81611" tIns="40805" rIns="81611" bIns="40805" rtlCol="0">
            <a:spAutoFit/>
          </a:bodyPr>
          <a:lstStyle/>
          <a:p>
            <a:pPr algn="ctr" defTabSz="685644"/>
            <a:r>
              <a:rPr lang="en-US" sz="1324" dirty="0">
                <a:solidFill>
                  <a:srgbClr val="7030A0"/>
                </a:solidFill>
                <a:latin typeface="Segoe UI"/>
              </a:rPr>
              <a:t>5. Recover to the same or a different server;</a:t>
            </a:r>
            <a:br>
              <a:rPr lang="en-US" sz="1324" dirty="0">
                <a:solidFill>
                  <a:srgbClr val="7030A0"/>
                </a:solidFill>
                <a:latin typeface="Segoe UI"/>
              </a:rPr>
            </a:br>
            <a:r>
              <a:rPr lang="en-US" sz="1324" dirty="0">
                <a:solidFill>
                  <a:srgbClr val="7030A0"/>
                </a:solidFill>
                <a:latin typeface="Segoe UI"/>
              </a:rPr>
              <a:t>On-</a:t>
            </a:r>
            <a:r>
              <a:rPr lang="en-US" sz="1324" dirty="0" err="1">
                <a:solidFill>
                  <a:srgbClr val="7030A0"/>
                </a:solidFill>
                <a:latin typeface="Segoe UI"/>
              </a:rPr>
              <a:t>Premisis</a:t>
            </a:r>
            <a:r>
              <a:rPr lang="en-US" sz="1324" dirty="0">
                <a:solidFill>
                  <a:srgbClr val="7030A0"/>
                </a:solidFill>
                <a:latin typeface="Segoe UI"/>
              </a:rPr>
              <a:t> or Azure VM</a:t>
            </a:r>
          </a:p>
        </p:txBody>
      </p:sp>
      <p:sp>
        <p:nvSpPr>
          <p:cNvPr id="30" name="Freeform 30"/>
          <p:cNvSpPr>
            <a:spLocks noEditPoints="1"/>
          </p:cNvSpPr>
          <p:nvPr/>
        </p:nvSpPr>
        <p:spPr bwMode="auto">
          <a:xfrm>
            <a:off x="8491300" y="2865181"/>
            <a:ext cx="470005" cy="5196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67223" tIns="33611" rIns="67223" bIns="33611" numCol="1" anchor="t" anchorCtr="0" compatLnSpc="1">
            <a:prstTxWarp prst="textNoShape">
              <a:avLst/>
            </a:prstTxWarp>
          </a:bodyPr>
          <a:lstStyle/>
          <a:p>
            <a:pPr defTabSz="685644"/>
            <a:endParaRPr lang="en-US" sz="1324">
              <a:solidFill>
                <a:srgbClr val="505050"/>
              </a:solidFill>
              <a:latin typeface="Segoe UI"/>
            </a:endParaRPr>
          </a:p>
        </p:txBody>
      </p:sp>
      <p:sp>
        <p:nvSpPr>
          <p:cNvPr id="31" name="Freeform 92"/>
          <p:cNvSpPr>
            <a:spLocks noEditPoints="1"/>
          </p:cNvSpPr>
          <p:nvPr/>
        </p:nvSpPr>
        <p:spPr bwMode="black">
          <a:xfrm>
            <a:off x="8830181" y="2970613"/>
            <a:ext cx="248102" cy="33803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68573" tIns="34286" rIns="68573" bIns="34286" numCol="1" anchor="t" anchorCtr="0" compatLnSpc="1">
            <a:prstTxWarp prst="textNoShape">
              <a:avLst/>
            </a:prstTxWarp>
          </a:bodyPr>
          <a:lstStyle/>
          <a:p>
            <a:pPr defTabSz="685644"/>
            <a:endParaRPr lang="en-US" sz="1324" dirty="0">
              <a:solidFill>
                <a:srgbClr val="000000"/>
              </a:solidFill>
              <a:latin typeface="Segoe UI"/>
            </a:endParaRPr>
          </a:p>
        </p:txBody>
      </p:sp>
      <p:sp>
        <p:nvSpPr>
          <p:cNvPr id="32" name="Rectangle 31"/>
          <p:cNvSpPr/>
          <p:nvPr/>
        </p:nvSpPr>
        <p:spPr bwMode="auto">
          <a:xfrm>
            <a:off x="3654963" y="3618471"/>
            <a:ext cx="1271367" cy="198085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4469248" y="4662755"/>
            <a:ext cx="200075" cy="442829"/>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49" name="Freeform 5"/>
          <p:cNvSpPr>
            <a:spLocks noEditPoints="1"/>
          </p:cNvSpPr>
          <p:nvPr/>
        </p:nvSpPr>
        <p:spPr bwMode="auto">
          <a:xfrm>
            <a:off x="380052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0" name="Freeform 5"/>
          <p:cNvSpPr>
            <a:spLocks noEditPoints="1"/>
          </p:cNvSpPr>
          <p:nvPr/>
        </p:nvSpPr>
        <p:spPr bwMode="auto">
          <a:xfrm>
            <a:off x="402459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1" name="Freeform 5"/>
          <p:cNvSpPr>
            <a:spLocks noEditPoints="1"/>
          </p:cNvSpPr>
          <p:nvPr/>
        </p:nvSpPr>
        <p:spPr bwMode="auto">
          <a:xfrm>
            <a:off x="424867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2" name="Freeform 5"/>
          <p:cNvSpPr>
            <a:spLocks noEditPoints="1"/>
          </p:cNvSpPr>
          <p:nvPr/>
        </p:nvSpPr>
        <p:spPr bwMode="auto">
          <a:xfrm>
            <a:off x="3793517"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3" name="Freeform 5"/>
          <p:cNvSpPr>
            <a:spLocks noEditPoints="1"/>
          </p:cNvSpPr>
          <p:nvPr/>
        </p:nvSpPr>
        <p:spPr bwMode="auto">
          <a:xfrm>
            <a:off x="4020305"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4" name="Freeform 5"/>
          <p:cNvSpPr>
            <a:spLocks noEditPoints="1"/>
          </p:cNvSpPr>
          <p:nvPr/>
        </p:nvSpPr>
        <p:spPr bwMode="auto">
          <a:xfrm>
            <a:off x="4247092"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5" name="Freeform 5"/>
          <p:cNvSpPr>
            <a:spLocks noEditPoints="1"/>
          </p:cNvSpPr>
          <p:nvPr/>
        </p:nvSpPr>
        <p:spPr bwMode="auto">
          <a:xfrm>
            <a:off x="4473879"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6" name="Freeform 5"/>
          <p:cNvSpPr>
            <a:spLocks noEditPoints="1"/>
          </p:cNvSpPr>
          <p:nvPr/>
        </p:nvSpPr>
        <p:spPr bwMode="auto">
          <a:xfrm>
            <a:off x="3793517"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7" name="Freeform 5"/>
          <p:cNvSpPr>
            <a:spLocks noEditPoints="1"/>
          </p:cNvSpPr>
          <p:nvPr/>
        </p:nvSpPr>
        <p:spPr bwMode="auto">
          <a:xfrm>
            <a:off x="4018760"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8" name="Freeform 5"/>
          <p:cNvSpPr>
            <a:spLocks noEditPoints="1"/>
          </p:cNvSpPr>
          <p:nvPr/>
        </p:nvSpPr>
        <p:spPr bwMode="auto">
          <a:xfrm>
            <a:off x="4244003"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9" name="Freeform 5"/>
          <p:cNvSpPr>
            <a:spLocks noEditPoints="1"/>
          </p:cNvSpPr>
          <p:nvPr/>
        </p:nvSpPr>
        <p:spPr bwMode="auto">
          <a:xfrm>
            <a:off x="447274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2" name="TextBox 61"/>
          <p:cNvSpPr txBox="1"/>
          <p:nvPr/>
        </p:nvSpPr>
        <p:spPr>
          <a:xfrm>
            <a:off x="3701144" y="5072955"/>
            <a:ext cx="1185551" cy="644251"/>
          </a:xfrm>
          <a:prstGeom prst="rect">
            <a:avLst/>
          </a:prstGeom>
          <a:noFill/>
        </p:spPr>
        <p:txBody>
          <a:bodyPr wrap="square" lIns="134444" tIns="107555" rIns="134444" bIns="107555" rtlCol="0">
            <a:spAutoFit/>
          </a:bodyPr>
          <a:lstStyle/>
          <a:p>
            <a:pPr defTabSz="685644">
              <a:lnSpc>
                <a:spcPct val="90000"/>
              </a:lnSpc>
              <a:spcAft>
                <a:spcPts val="441"/>
              </a:spcAft>
            </a:pPr>
            <a:r>
              <a:rPr lang="en-US" sz="1028" dirty="0">
                <a:solidFill>
                  <a:srgbClr val="FFFFFF"/>
                </a:solidFill>
                <a:latin typeface="Segoe UI"/>
              </a:rPr>
              <a:t>Azure Backup Windows Server/Client </a:t>
            </a:r>
          </a:p>
        </p:txBody>
      </p:sp>
      <p:grpSp>
        <p:nvGrpSpPr>
          <p:cNvPr id="63" name="Group 62"/>
          <p:cNvGrpSpPr/>
          <p:nvPr/>
        </p:nvGrpSpPr>
        <p:grpSpPr>
          <a:xfrm>
            <a:off x="2198236" y="1595026"/>
            <a:ext cx="541514" cy="571857"/>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3654964" y="1940788"/>
            <a:ext cx="1098073" cy="983690"/>
          </a:xfrm>
          <a:prstGeom prst="rect">
            <a:avLst/>
          </a:prstGeom>
        </p:spPr>
      </p:pic>
      <p:sp>
        <p:nvSpPr>
          <p:cNvPr id="4" name="Rectangle 3"/>
          <p:cNvSpPr/>
          <p:nvPr/>
        </p:nvSpPr>
        <p:spPr>
          <a:xfrm>
            <a:off x="1616529" y="5309573"/>
            <a:ext cx="8160044" cy="923330"/>
          </a:xfrm>
          <a:prstGeom prst="rect">
            <a:avLst/>
          </a:prstGeom>
        </p:spPr>
        <p:txBody>
          <a:bodyPr wrap="square">
            <a:spAutoFit/>
          </a:bodyPr>
          <a:lstStyle/>
          <a:p>
            <a:r>
              <a:rPr lang="en-US" dirty="0">
                <a:solidFill>
                  <a:srgbClr val="000000"/>
                </a:solidFill>
              </a:rPr>
              <a:t>Step-By-Step </a:t>
            </a:r>
          </a:p>
          <a:p>
            <a:r>
              <a:rPr lang="en-US" dirty="0">
                <a:solidFill>
                  <a:srgbClr val="000000"/>
                </a:solidFill>
                <a:hlinkClick r:id="rId4"/>
              </a:rPr>
              <a:t>https://docs.microsoft.com/en-us/azure/backup/backup-try-azure-backup-in-10-mins</a:t>
            </a:r>
            <a:r>
              <a:rPr lang="en-US" dirty="0">
                <a:solidFill>
                  <a:srgbClr val="000000"/>
                </a:solidFill>
              </a:rPr>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4050" b="1" dirty="0"/>
              <a:t>    </a:t>
            </a:r>
            <a:r>
              <a:rPr lang="en-US" sz="3600" b="1" dirty="0"/>
              <a:t>MARS</a:t>
            </a:r>
            <a:r>
              <a:rPr lang="en-US" sz="3600" dirty="0"/>
              <a:t>agentinstaller.exe</a:t>
            </a:r>
            <a:endParaRPr lang="en-US" sz="4050" dirty="0"/>
          </a:p>
          <a:p>
            <a:r>
              <a:rPr lang="en-US" dirty="0"/>
              <a:t>Backup Agent is </a:t>
            </a:r>
          </a:p>
          <a:p>
            <a:r>
              <a:rPr lang="en-US" dirty="0"/>
              <a:t>	</a:t>
            </a:r>
            <a:r>
              <a:rPr lang="en-US" b="1" dirty="0"/>
              <a:t>Microsoft Azure Backup</a:t>
            </a:r>
          </a:p>
          <a:p>
            <a:r>
              <a:rPr lang="en-US" dirty="0"/>
              <a:t>	</a:t>
            </a:r>
            <a:r>
              <a:rPr lang="en-US" sz="1500" dirty="0"/>
              <a:t>"C:\Program Files\Microsoft Azure Recovery Services Agent\bin\</a:t>
            </a:r>
            <a:r>
              <a:rPr lang="en-US" b="1" dirty="0" err="1"/>
              <a:t>wabadmin.msc</a:t>
            </a:r>
            <a:r>
              <a:rPr lang="en-US" dirty="0"/>
              <a:t>"</a:t>
            </a:r>
          </a:p>
          <a:p>
            <a:r>
              <a:rPr lang="en-US" dirty="0"/>
              <a:t>Maximum rate of backups per day?</a:t>
            </a:r>
          </a:p>
          <a:p>
            <a:r>
              <a:rPr lang="en-US" sz="3600" b="1" dirty="0"/>
              <a:t>	Three (3) times per day!</a:t>
            </a:r>
          </a:p>
        </p:txBody>
      </p:sp>
      <p:pic>
        <p:nvPicPr>
          <p:cNvPr id="6" name="Picture 5"/>
          <p:cNvPicPr>
            <a:picLocks noChangeAspect="1"/>
          </p:cNvPicPr>
          <p:nvPr/>
        </p:nvPicPr>
        <p:blipFill>
          <a:blip r:embed="rId3"/>
          <a:stretch>
            <a:fillRect/>
          </a:stretch>
        </p:blipFill>
        <p:spPr>
          <a:xfrm>
            <a:off x="7874404" y="2270570"/>
            <a:ext cx="2793596" cy="1371791"/>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78832" y="36669"/>
            <a:ext cx="7886700" cy="1325563"/>
          </a:xfrm>
        </p:spPr>
        <p:txBody>
          <a:bodyPr>
            <a:normAutofit/>
          </a:bodyPr>
          <a:lstStyle/>
          <a:p>
            <a:r>
              <a:rPr lang="en-US" dirty="0"/>
              <a:t>Backup Schedule &amp; Retention Policy</a:t>
            </a:r>
          </a:p>
        </p:txBody>
      </p:sp>
      <p:sp>
        <p:nvSpPr>
          <p:cNvPr id="3" name="Text Placeholder 2"/>
          <p:cNvSpPr>
            <a:spLocks noGrp="1"/>
          </p:cNvSpPr>
          <p:nvPr>
            <p:ph type="body" idx="1"/>
          </p:nvPr>
        </p:nvSpPr>
        <p:spPr>
          <a:xfrm>
            <a:off x="2153842" y="2180271"/>
            <a:ext cx="3868340" cy="385048"/>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1689538" y="2875836"/>
            <a:ext cx="4332645" cy="2782014"/>
          </a:xfrm>
          <a:prstGeom prst="rect">
            <a:avLst/>
          </a:prstGeom>
        </p:spPr>
      </p:pic>
      <p:sp>
        <p:nvSpPr>
          <p:cNvPr id="8" name="Text Placeholder 7"/>
          <p:cNvSpPr>
            <a:spLocks noGrp="1"/>
          </p:cNvSpPr>
          <p:nvPr>
            <p:ph type="body" sz="quarter" idx="3"/>
          </p:nvPr>
        </p:nvSpPr>
        <p:spPr>
          <a:xfrm>
            <a:off x="6153151" y="2180273"/>
            <a:ext cx="3887391" cy="394265"/>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53151" y="2869720"/>
            <a:ext cx="4342171" cy="2788130"/>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924A-004D-41B9-BF11-86B46B255415}"/>
              </a:ext>
            </a:extLst>
          </p:cNvPr>
          <p:cNvSpPr>
            <a:spLocks noGrp="1"/>
          </p:cNvSpPr>
          <p:nvPr>
            <p:ph type="title"/>
          </p:nvPr>
        </p:nvSpPr>
        <p:spPr/>
        <p:txBody>
          <a:bodyPr/>
          <a:lstStyle/>
          <a:p>
            <a:r>
              <a:rPr lang="en-US" sz="3200" dirty="0"/>
              <a:t>Attendee Challenge </a:t>
            </a:r>
            <a:r>
              <a:rPr lang="en-US" dirty="0"/>
              <a:t>– What Azure challenges should we tackle?</a:t>
            </a:r>
            <a:br>
              <a:rPr lang="en-US" dirty="0"/>
            </a:br>
            <a:r>
              <a:rPr lang="en-US" sz="3200" dirty="0"/>
              <a:t>What Challenges Are You Facing?</a:t>
            </a:r>
            <a:br>
              <a:rPr lang="en-US" sz="3200" dirty="0"/>
            </a:br>
            <a:r>
              <a:rPr lang="en-US" sz="3200" dirty="0"/>
              <a:t>What ideas do you have for projects?</a:t>
            </a:r>
            <a:endParaRPr lang="en-US" dirty="0"/>
          </a:p>
        </p:txBody>
      </p:sp>
      <p:sp>
        <p:nvSpPr>
          <p:cNvPr id="3" name="Content Placeholder 2">
            <a:extLst>
              <a:ext uri="{FF2B5EF4-FFF2-40B4-BE49-F238E27FC236}">
                <a16:creationId xmlns:a16="http://schemas.microsoft.com/office/drawing/2014/main" id="{0650CD24-E0F6-4EAE-8CDE-5B07ACA1F82A}"/>
              </a:ext>
            </a:extLst>
          </p:cNvPr>
          <p:cNvSpPr>
            <a:spLocks noGrp="1"/>
          </p:cNvSpPr>
          <p:nvPr>
            <p:ph idx="1"/>
          </p:nvPr>
        </p:nvSpPr>
        <p:spPr/>
        <p:txBody>
          <a:bodyPr/>
          <a:lstStyle/>
          <a:p>
            <a:pPr marL="0" indent="0">
              <a:buNone/>
            </a:pPr>
            <a:r>
              <a:rPr lang="en-US" dirty="0"/>
              <a:t>Examples: </a:t>
            </a:r>
          </a:p>
          <a:p>
            <a:r>
              <a:rPr lang="en-US" sz="2000" dirty="0"/>
              <a:t>Contoso Purchases Fabrikam and needs to Migrate Fabrikam to Contoso or Azure</a:t>
            </a:r>
          </a:p>
          <a:p>
            <a:r>
              <a:rPr lang="en-US" sz="2000" dirty="0"/>
              <a:t>How to Architect Networks Using Isolation Security Zones to Enhance Security Posture When Moving to Azure</a:t>
            </a:r>
          </a:p>
          <a:p>
            <a:r>
              <a:rPr lang="en-US" sz="2000" dirty="0"/>
              <a:t>What challenges are YOU facing?</a:t>
            </a:r>
          </a:p>
          <a:p>
            <a:endParaRPr lang="en-US" sz="1600" dirty="0"/>
          </a:p>
          <a:p>
            <a:endParaRPr lang="en-US" sz="1600" dirty="0"/>
          </a:p>
          <a:p>
            <a:pPr marL="0" indent="0">
              <a:buNone/>
            </a:pPr>
            <a:r>
              <a:rPr lang="en-US" sz="3200" dirty="0"/>
              <a:t>This is where you get the most out of this event!!!!</a:t>
            </a:r>
          </a:p>
        </p:txBody>
      </p:sp>
      <p:sp>
        <p:nvSpPr>
          <p:cNvPr id="4" name="Text Placeholder 3">
            <a:extLst>
              <a:ext uri="{FF2B5EF4-FFF2-40B4-BE49-F238E27FC236}">
                <a16:creationId xmlns:a16="http://schemas.microsoft.com/office/drawing/2014/main" id="{4E2C55FB-22E2-478F-9604-E02014DC97AA}"/>
              </a:ext>
            </a:extLst>
          </p:cNvPr>
          <p:cNvSpPr>
            <a:spLocks noGrp="1"/>
          </p:cNvSpPr>
          <p:nvPr>
            <p:ph type="body" sz="quarter" idx="10"/>
          </p:nvPr>
        </p:nvSpPr>
        <p:spPr/>
        <p:txBody>
          <a:bodyPr/>
          <a:lstStyle/>
          <a:p>
            <a:endParaRPr lang="en-US"/>
          </a:p>
        </p:txBody>
      </p:sp>
      <p:sp>
        <p:nvSpPr>
          <p:cNvPr id="5" name="Double Wave 4">
            <a:extLst>
              <a:ext uri="{FF2B5EF4-FFF2-40B4-BE49-F238E27FC236}">
                <a16:creationId xmlns:a16="http://schemas.microsoft.com/office/drawing/2014/main" id="{9EC1E62F-B666-4DCC-AC56-E9A1AADF772F}"/>
              </a:ext>
            </a:extLst>
          </p:cNvPr>
          <p:cNvSpPr/>
          <p:nvPr/>
        </p:nvSpPr>
        <p:spPr bwMode="auto">
          <a:xfrm>
            <a:off x="7144033" y="4599708"/>
            <a:ext cx="4637334" cy="1497477"/>
          </a:xfrm>
          <a:prstGeom prst="doubleWave">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a:t>Parking Lot </a:t>
            </a:r>
          </a:p>
          <a:p>
            <a:pPr marL="0" marR="0" indent="0" algn="ctr" defTabSz="914400" rtl="0" eaLnBrk="0" fontAlgn="base" latinLnBrk="0" hangingPunct="0">
              <a:lnSpc>
                <a:spcPct val="100000"/>
              </a:lnSpc>
              <a:spcBef>
                <a:spcPct val="0"/>
              </a:spcBef>
              <a:spcAft>
                <a:spcPct val="0"/>
              </a:spcAft>
              <a:buClrTx/>
              <a:buSzTx/>
              <a:buFontTx/>
              <a:buNone/>
              <a:tabLst/>
            </a:pPr>
            <a:r>
              <a:rPr lang="en-US" sz="3600" dirty="0"/>
              <a:t>Post It Notes</a:t>
            </a:r>
            <a:endParaRPr kumimoji="0" lang="en-US" sz="36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5765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76314" y="2133391"/>
            <a:ext cx="3838772" cy="2671900"/>
          </a:xfrm>
          <a:prstGeom prst="rect">
            <a:avLst/>
          </a:prstGeom>
        </p:spPr>
      </p:pic>
      <p:sp>
        <p:nvSpPr>
          <p:cNvPr id="2" name="Title 1"/>
          <p:cNvSpPr>
            <a:spLocks noGrp="1"/>
          </p:cNvSpPr>
          <p:nvPr>
            <p:ph type="title"/>
          </p:nvPr>
        </p:nvSpPr>
        <p:spPr/>
        <p:txBody>
          <a:bodyPr/>
          <a:lstStyle/>
          <a:p>
            <a:r>
              <a:rPr lang="en-US" dirty="0">
                <a:solidFill>
                  <a:schemeClr val="tx1"/>
                </a:solidFill>
              </a:rPr>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4037321" y="1976159"/>
            <a:ext cx="5763015" cy="3700463"/>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90294" y="857616"/>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24"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1837983" y="1186772"/>
            <a:ext cx="3956680"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218812" y="4610444"/>
            <a:ext cx="2399250" cy="868719"/>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518943" y="5244833"/>
            <a:ext cx="286938"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8981302" y="5244833"/>
            <a:ext cx="38632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7749187" y="5581213"/>
            <a:ext cx="1338508" cy="11208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685775">
              <a:spcAft>
                <a:spcPts val="441"/>
              </a:spcAft>
            </a:pPr>
            <a:r>
              <a:rPr lang="en-US" sz="809"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6778830" y="5110088"/>
            <a:ext cx="528991" cy="213905"/>
          </a:xfrm>
          <a:prstGeom prst="rect">
            <a:avLst/>
          </a:prstGeom>
          <a:noFill/>
        </p:spPr>
        <p:txBody>
          <a:bodyPr wrap="none" lIns="0" tIns="0" rIns="0" bIns="0" rtlCol="0">
            <a:spAutoFit/>
          </a:bodyPr>
          <a:lstStyle/>
          <a:p>
            <a:pPr defTabSz="685775">
              <a:lnSpc>
                <a:spcPct val="90000"/>
              </a:lnSpc>
              <a:spcAft>
                <a:spcPts val="432"/>
              </a:spcAft>
            </a:pP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140301" y="5192453"/>
            <a:ext cx="514433" cy="200706"/>
          </a:xfrm>
          <a:prstGeom prst="rect">
            <a:avLst/>
          </a:prstGeom>
        </p:spPr>
      </p:pic>
      <p:cxnSp>
        <p:nvCxnSpPr>
          <p:cNvPr id="125" name="Straight Connector 124"/>
          <p:cNvCxnSpPr/>
          <p:nvPr/>
        </p:nvCxnSpPr>
        <p:spPr>
          <a:xfrm flipV="1">
            <a:off x="9582866" y="3886729"/>
            <a:ext cx="0" cy="50811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9340179" y="3713994"/>
            <a:ext cx="492122" cy="122149"/>
          </a:xfrm>
          <a:prstGeom prst="rect">
            <a:avLst/>
          </a:prstGeom>
          <a:noFill/>
        </p:spPr>
        <p:txBody>
          <a:bodyPr wrap="none" lIns="0" tIns="0" rIns="0" bIns="0" rtlCol="0">
            <a:spAutoFit/>
          </a:bodyPr>
          <a:lstStyle/>
          <a:p>
            <a:pPr algn="ctr" defTabSz="685775">
              <a:lnSpc>
                <a:spcPct val="90000"/>
              </a:lnSpc>
              <a:spcAft>
                <a:spcPts val="432"/>
              </a:spcAft>
            </a:pPr>
            <a:r>
              <a:rPr lang="en-US" sz="88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541610" y="3224633"/>
            <a:ext cx="795885" cy="610936"/>
          </a:xfrm>
          <a:prstGeom prst="rect">
            <a:avLst/>
          </a:prstGeom>
          <a:noFill/>
        </p:spPr>
        <p:txBody>
          <a:bodyPr wrap="square" lIns="0" tIns="0" rIns="0" bIns="0" rtlCol="0">
            <a:spAutoFit/>
          </a:bodyPr>
          <a:lstStyle/>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454929" y="3256053"/>
            <a:ext cx="88761" cy="541548"/>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a:lnSpc>
                  <a:spcPct val="90000"/>
                </a:lnSpc>
              </a:pPr>
              <a:endParaRPr lang="en-US" sz="2059"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060920" y="1368281"/>
            <a:ext cx="539764" cy="244426"/>
          </a:xfrm>
          <a:prstGeom prst="rect">
            <a:avLst/>
          </a:prstGeom>
          <a:noFill/>
        </p:spPr>
        <p:txBody>
          <a:bodyPr wrap="none" lIns="0" tIns="0" rIns="0" bIns="0" rtlCol="0">
            <a:spAutoFit/>
          </a:bodyPr>
          <a:lstStyle/>
          <a:p>
            <a:pPr algn="ctr" defTabSz="685775">
              <a:lnSpc>
                <a:spcPct val="90000"/>
              </a:lnSpc>
              <a:spcAft>
                <a:spcPts val="432"/>
              </a:spcAft>
            </a:pPr>
            <a:r>
              <a:rPr lang="en-US" sz="176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234473" y="3489280"/>
            <a:ext cx="47609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8612725" y="3077643"/>
            <a:ext cx="328140" cy="908384"/>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8675260" y="3464169"/>
            <a:ext cx="210540" cy="125687"/>
          </a:xfrm>
          <a:prstGeom prst="rect">
            <a:avLst/>
          </a:prstGeom>
        </p:spPr>
      </p:pic>
      <p:sp>
        <p:nvSpPr>
          <p:cNvPr id="176" name="TextBox 175"/>
          <p:cNvSpPr txBox="1"/>
          <p:nvPr/>
        </p:nvSpPr>
        <p:spPr>
          <a:xfrm rot="16200000">
            <a:off x="7685652" y="3489280"/>
            <a:ext cx="150683"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7898167" y="3079635"/>
            <a:ext cx="328140" cy="908384"/>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7949529" y="3475876"/>
            <a:ext cx="228131" cy="130433"/>
          </a:xfrm>
          <a:prstGeom prst="rect">
            <a:avLst/>
          </a:prstGeom>
        </p:spPr>
      </p:pic>
      <p:sp>
        <p:nvSpPr>
          <p:cNvPr id="181" name="TextBox 180"/>
          <p:cNvSpPr txBox="1"/>
          <p:nvPr/>
        </p:nvSpPr>
        <p:spPr>
          <a:xfrm>
            <a:off x="9098380" y="4405460"/>
            <a:ext cx="20518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023555" y="4059558"/>
            <a:ext cx="353370" cy="284391"/>
          </a:xfrm>
          <a:prstGeom prst="rect">
            <a:avLst/>
          </a:prstGeom>
        </p:spPr>
      </p:pic>
      <p:sp>
        <p:nvSpPr>
          <p:cNvPr id="183" name="TextBox 182"/>
          <p:cNvSpPr txBox="1"/>
          <p:nvPr/>
        </p:nvSpPr>
        <p:spPr>
          <a:xfrm>
            <a:off x="7465887" y="4405460"/>
            <a:ext cx="330220"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490663" y="4061277"/>
            <a:ext cx="293217" cy="280949"/>
          </a:xfrm>
          <a:prstGeom prst="rect">
            <a:avLst/>
          </a:prstGeom>
        </p:spPr>
      </p:pic>
      <p:sp>
        <p:nvSpPr>
          <p:cNvPr id="185" name="TextBox 184"/>
          <p:cNvSpPr txBox="1"/>
          <p:nvPr/>
        </p:nvSpPr>
        <p:spPr>
          <a:xfrm>
            <a:off x="8485298" y="4405459"/>
            <a:ext cx="38472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8597295" y="4067598"/>
            <a:ext cx="284769" cy="268307"/>
          </a:xfrm>
          <a:prstGeom prst="rect">
            <a:avLst/>
          </a:prstGeom>
        </p:spPr>
      </p:pic>
      <p:sp>
        <p:nvSpPr>
          <p:cNvPr id="187" name="TextBox 186"/>
          <p:cNvSpPr txBox="1"/>
          <p:nvPr/>
        </p:nvSpPr>
        <p:spPr>
          <a:xfrm>
            <a:off x="8089248" y="4405460"/>
            <a:ext cx="136256"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7987947" y="4088782"/>
            <a:ext cx="337582" cy="225941"/>
          </a:xfrm>
          <a:prstGeom prst="rect">
            <a:avLst/>
          </a:prstGeom>
        </p:spPr>
      </p:pic>
      <p:grpSp>
        <p:nvGrpSpPr>
          <p:cNvPr id="190" name="Group 189"/>
          <p:cNvGrpSpPr/>
          <p:nvPr/>
        </p:nvGrpSpPr>
        <p:grpSpPr>
          <a:xfrm>
            <a:off x="7588211" y="1812864"/>
            <a:ext cx="1435343" cy="1029170"/>
            <a:chOff x="8247747" y="1465816"/>
            <a:chExt cx="1952165"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63957" y="2420325"/>
              <a:ext cx="616995" cy="249415"/>
            </a:xfrm>
            <a:prstGeom prst="rect">
              <a:avLst/>
            </a:prstGeom>
            <a:noFill/>
          </p:spPr>
          <p:txBody>
            <a:bodyPr wrap="none" lIns="0" tIns="0" rIns="0" bIns="0" rtlCol="0">
              <a:spAutoFit/>
            </a:bodyPr>
            <a:lstStyle/>
            <a:p>
              <a:pP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3108" y="2606570"/>
              <a:ext cx="279064"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1268" y="1986099"/>
              <a:ext cx="449122"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59083" y="2011997"/>
              <a:ext cx="18531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79273" y="2606568"/>
              <a:ext cx="52324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9406636" y="4496255"/>
            <a:ext cx="332861" cy="331378"/>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006260" y="4720876"/>
            <a:ext cx="340481" cy="471578"/>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250340" y="4720876"/>
            <a:ext cx="340481" cy="471578"/>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494422" y="4720876"/>
            <a:ext cx="340481" cy="471578"/>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6875272" y="1234551"/>
            <a:ext cx="2959734" cy="1804365"/>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1819839" y="1855015"/>
            <a:ext cx="3770206" cy="4801314"/>
          </a:xfrm>
          <a:prstGeom prst="rect">
            <a:avLst/>
          </a:prstGeom>
        </p:spPr>
        <p:txBody>
          <a:bodyPr wrap="square" lIns="134464" rIns="134464">
            <a:spAutoFit/>
          </a:bodyPr>
          <a:lstStyle/>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659045">
              <a:lnSpc>
                <a:spcPct val="150000"/>
              </a:lnSpc>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659045">
              <a:spcAft>
                <a:spcPts val="865"/>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defTabSz="659045">
              <a:spcAft>
                <a:spcPts val="865"/>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1227" y="1056757"/>
            <a:ext cx="8364141" cy="560785"/>
          </a:xfrm>
        </p:spPr>
        <p:txBody>
          <a:bodyPr/>
          <a:lstStyle/>
          <a:p>
            <a:pPr defTabSz="685775"/>
            <a:r>
              <a:rPr lang="en-US" sz="3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1971227" y="1736323"/>
          <a:ext cx="8019289" cy="3556960"/>
        </p:xfrm>
        <a:graphic>
          <a:graphicData uri="http://schemas.openxmlformats.org/drawingml/2006/table">
            <a:tbl>
              <a:tblPr firstRow="1" bandRow="1">
                <a:tableStyleId>{35758FB7-9AC5-4552-8A53-C91805E547FA}</a:tableStyleId>
              </a:tblPr>
              <a:tblGrid>
                <a:gridCol w="2694986">
                  <a:extLst>
                    <a:ext uri="{9D8B030D-6E8A-4147-A177-3AD203B41FA5}">
                      <a16:colId xmlns:a16="http://schemas.microsoft.com/office/drawing/2014/main" val="20000"/>
                    </a:ext>
                  </a:extLst>
                </a:gridCol>
                <a:gridCol w="1290551">
                  <a:extLst>
                    <a:ext uri="{9D8B030D-6E8A-4147-A177-3AD203B41FA5}">
                      <a16:colId xmlns:a16="http://schemas.microsoft.com/office/drawing/2014/main" val="20001"/>
                    </a:ext>
                  </a:extLst>
                </a:gridCol>
                <a:gridCol w="1209845">
                  <a:extLst>
                    <a:ext uri="{9D8B030D-6E8A-4147-A177-3AD203B41FA5}">
                      <a16:colId xmlns:a16="http://schemas.microsoft.com/office/drawing/2014/main" val="20002"/>
                    </a:ext>
                  </a:extLst>
                </a:gridCol>
                <a:gridCol w="2823907">
                  <a:extLst>
                    <a:ext uri="{9D8B030D-6E8A-4147-A177-3AD203B41FA5}">
                      <a16:colId xmlns:a16="http://schemas.microsoft.com/office/drawing/2014/main" val="20003"/>
                    </a:ext>
                  </a:extLst>
                </a:gridCol>
              </a:tblGrid>
              <a:tr h="417713">
                <a:tc>
                  <a:txBody>
                    <a:bodyPr/>
                    <a:lstStyle/>
                    <a:p>
                      <a:r>
                        <a:rPr lang="en-US" sz="1500" b="0" dirty="0">
                          <a:solidFill>
                            <a:srgbClr val="0070C0"/>
                          </a:solidFill>
                          <a:latin typeface="Calibri" panose="020F0502020204030204" pitchFamily="34" charset="0"/>
                          <a:cs typeface="Calibri" panose="020F0502020204030204" pitchFamily="34" charset="0"/>
                        </a:rPr>
                        <a:t>Source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Target</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Availability</a:t>
                      </a:r>
                      <a:r>
                        <a:rPr lang="en-US" sz="1500" b="0" baseline="0" dirty="0">
                          <a:solidFill>
                            <a:srgbClr val="0070C0"/>
                          </a:solidFill>
                          <a:latin typeface="Calibri" panose="020F0502020204030204" pitchFamily="34" charset="0"/>
                          <a:cs typeface="Calibri" panose="020F0502020204030204" pitchFamily="34" charset="0"/>
                        </a:rPr>
                        <a:t> </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Supported Guest</a:t>
                      </a:r>
                      <a:r>
                        <a:rPr lang="en-US" sz="1500" b="0" baseline="0" dirty="0">
                          <a:solidFill>
                            <a:srgbClr val="0070C0"/>
                          </a:solidFill>
                          <a:latin typeface="Calibri" panose="020F0502020204030204" pitchFamily="34" charset="0"/>
                          <a:cs typeface="Calibri" panose="020F0502020204030204" pitchFamily="34" charset="0"/>
                        </a:rPr>
                        <a:t> </a:t>
                      </a:r>
                      <a:r>
                        <a:rPr lang="en-US" sz="1500" b="0" dirty="0">
                          <a:solidFill>
                            <a:srgbClr val="0070C0"/>
                          </a:solidFill>
                          <a:latin typeface="Calibri" panose="020F0502020204030204" pitchFamily="34" charset="0"/>
                          <a:cs typeface="Calibri" panose="020F0502020204030204" pitchFamily="34" charset="0"/>
                        </a:rPr>
                        <a:t>OS</a:t>
                      </a:r>
                      <a:r>
                        <a:rPr lang="en-US" sz="1500" b="0" baseline="0" dirty="0">
                          <a:solidFill>
                            <a:srgbClr val="0070C0"/>
                          </a:solidFill>
                          <a:latin typeface="Calibri" panose="020F0502020204030204" pitchFamily="34" charset="0"/>
                          <a:cs typeface="Calibri" panose="020F0502020204030204" pitchFamily="34" charset="0"/>
                        </a:rPr>
                        <a:t> Types</a:t>
                      </a:r>
                      <a:endParaRPr lang="en-US" sz="15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8250">
                <a:tc>
                  <a:txBody>
                    <a:bodyPr/>
                    <a:lstStyle/>
                    <a:p>
                      <a:r>
                        <a:rPr lang="en-US" sz="1200" dirty="0">
                          <a:latin typeface="Calibri" panose="020F0502020204030204" pitchFamily="34" charset="0"/>
                          <a:cs typeface="Calibri" panose="020F0502020204030204" pitchFamily="34" charset="0"/>
                        </a:rPr>
                        <a:t>Hyper-V 2012 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Azure</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4503">
                <a:tc>
                  <a:txBody>
                    <a:bodyPr/>
                    <a:lstStyle/>
                    <a:p>
                      <a:r>
                        <a:rPr lang="en-US" sz="1200" dirty="0">
                          <a:latin typeface="Calibri" panose="020F0502020204030204" pitchFamily="34" charset="0"/>
                          <a:cs typeface="Calibri" panose="020F0502020204030204" pitchFamily="34" charset="0"/>
                        </a:rPr>
                        <a:t>Hyper-V</a:t>
                      </a:r>
                      <a:r>
                        <a:rPr lang="en-US" sz="1200" baseline="0" dirty="0">
                          <a:latin typeface="Calibri" panose="020F0502020204030204" pitchFamily="34" charset="0"/>
                          <a:cs typeface="Calibri" panose="020F0502020204030204" pitchFamily="34" charset="0"/>
                        </a:rPr>
                        <a:t> 2008 R2 SP1 and 2012</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a:t>
                      </a:r>
                      <a:r>
                        <a:rPr lang="en-US" sz="1200" baseline="0" dirty="0">
                          <a:latin typeface="Calibri" panose="020F0502020204030204" pitchFamily="34" charset="0"/>
                          <a:cs typeface="Calibri" panose="020F0502020204030204" pitchFamily="34" charset="0"/>
                        </a:rPr>
                        <a:t> and Linux*</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299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 and</a:t>
                      </a:r>
                      <a:r>
                        <a:rPr lang="en-US" sz="1200" kern="1200" dirty="0">
                          <a:effectLst/>
                          <a:latin typeface="Calibri" panose="020F0502020204030204" pitchFamily="34" charset="0"/>
                          <a:cs typeface="Calibri" panose="020F0502020204030204" pitchFamily="34" charset="0"/>
                        </a:rPr>
                        <a:t> Physical Servers</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and Linux*</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8250">
                <a:tc>
                  <a:txBody>
                    <a:bodyPr/>
                    <a:lstStyle/>
                    <a:p>
                      <a:r>
                        <a:rPr lang="en-US" sz="1200" dirty="0">
                          <a:latin typeface="Calibri" panose="020F0502020204030204" pitchFamily="34" charset="0"/>
                          <a:cs typeface="Calibri" panose="020F0502020204030204" pitchFamily="34" charset="0"/>
                        </a:rPr>
                        <a:t>Amazon Web Services (Windows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kern="1200" baseline="0" noProof="0" dirty="0">
                          <a:latin typeface="Calibri" panose="020F0502020204030204" pitchFamily="34" charset="0"/>
                          <a:cs typeface="Calibri" panose="020F0502020204030204" pitchFamily="34" charset="0"/>
                        </a:rPr>
                        <a:t>Windows Server 2008 R2 SP1+ (HVM only)</a:t>
                      </a:r>
                      <a:endParaRPr lang="en-US" sz="1200" kern="1200" baseline="0" dirty="0">
                        <a:solidFill>
                          <a:schemeClr val="tx1"/>
                        </a:solidFill>
                        <a:latin typeface="Calibri" panose="020F0502020204030204" pitchFamily="34" charset="0"/>
                        <a:ea typeface="+mn-ea"/>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8250">
                <a:tc>
                  <a:txBody>
                    <a:bodyPr/>
                    <a:lstStyle/>
                    <a:p>
                      <a:r>
                        <a:rPr lang="en-US" sz="1200" dirty="0">
                          <a:solidFill>
                            <a:schemeClr val="tx1"/>
                          </a:solidFill>
                          <a:latin typeface="Calibri" panose="020F0502020204030204" pitchFamily="34" charset="0"/>
                          <a:cs typeface="Calibri" panose="020F0502020204030204" pitchFamily="34" charset="0"/>
                        </a:rPr>
                        <a:t>Amazon Web Services (Linux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RHEL</a:t>
                      </a:r>
                      <a:r>
                        <a:rPr lang="en-US" sz="1200" baseline="0" dirty="0">
                          <a:solidFill>
                            <a:schemeClr val="tx1"/>
                          </a:solidFill>
                          <a:latin typeface="Calibri" panose="020F0502020204030204" pitchFamily="34" charset="0"/>
                          <a:cs typeface="Calibri" panose="020F0502020204030204" pitchFamily="34" charset="0"/>
                        </a:rPr>
                        <a:t> 6.7 HVM</a:t>
                      </a:r>
                      <a:endParaRPr lang="en-US" sz="1200" b="1" baseline="30000" dirty="0">
                        <a:solidFill>
                          <a:srgbClr val="00B05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8250">
                <a:tc>
                  <a:txBody>
                    <a:bodyPr/>
                    <a:lstStyle/>
                    <a:p>
                      <a:r>
                        <a:rPr lang="en-US" sz="1200" dirty="0">
                          <a:latin typeface="Calibri" panose="020F0502020204030204" pitchFamily="34" charset="0"/>
                          <a:cs typeface="Calibri" panose="020F0502020204030204" pitchFamily="34" charset="0"/>
                        </a:rPr>
                        <a:t>Hyper-V 2012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Hyper-V 2012R2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Hyper-V</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79875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Hyper-V 2012R2</a:t>
                      </a:r>
                    </a:p>
                    <a:p>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via Microsoft Services Global Delivery</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Serve</a:t>
                      </a:r>
                      <a:r>
                        <a:rPr lang="en-US" sz="1200" baseline="0" dirty="0">
                          <a:latin typeface="Calibri" panose="020F0502020204030204" pitchFamily="34" charset="0"/>
                          <a:cs typeface="Calibri" panose="020F0502020204030204" pitchFamily="34" charset="0"/>
                        </a:rPr>
                        <a:t>r 2008 R2 SP1+</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1971227" y="5412062"/>
            <a:ext cx="8287373" cy="230832"/>
          </a:xfrm>
          <a:prstGeom prst="rect">
            <a:avLst/>
          </a:prstGeom>
          <a:noFill/>
        </p:spPr>
        <p:txBody>
          <a:bodyPr wrap="square" lIns="0" tIns="0" rIns="0" bIns="0" rtlCol="0">
            <a:spAutoFit/>
          </a:bodyPr>
          <a:lstStyle/>
          <a:p>
            <a:r>
              <a:rPr lang="en-US" sz="1500" i="1" spc="-53" dirty="0">
                <a:gradFill>
                  <a:gsLst>
                    <a:gs pos="2917">
                      <a:srgbClr val="C0C0C0"/>
                    </a:gs>
                    <a:gs pos="95000">
                      <a:srgbClr val="C0C0C0"/>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1971226" y="5580927"/>
            <a:ext cx="8482315" cy="738664"/>
          </a:xfrm>
          <a:prstGeom prst="rect">
            <a:avLst/>
          </a:prstGeom>
        </p:spPr>
        <p:txBody>
          <a:bodyPr wrap="square">
            <a:spAutoFit/>
          </a:bodyPr>
          <a:lstStyle/>
          <a:p>
            <a:pPr>
              <a:defRPr/>
            </a:pPr>
            <a:r>
              <a:rPr lang="en-US" sz="2100" dirty="0">
                <a:solidFill>
                  <a:srgbClr val="000000"/>
                </a:solidFill>
              </a:rPr>
              <a:t>Source: </a:t>
            </a:r>
            <a:r>
              <a:rPr lang="en-US" sz="2100" dirty="0">
                <a:solidFill>
                  <a:srgbClr val="000000"/>
                </a:solidFill>
                <a:hlinkClick r:id="rId3"/>
              </a:rPr>
              <a:t>https://docs.microsoft.com/en-us/azure/site-recovery/</a:t>
            </a:r>
            <a:r>
              <a:rPr lang="en-US" sz="2100" dirty="0">
                <a:solidFill>
                  <a:srgbClr val="000000"/>
                </a:solidFill>
              </a:rPr>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a:bodyPr>
          <a:lstStyle/>
          <a:p>
            <a:pPr marL="0" indent="0">
              <a:buNone/>
            </a:pPr>
            <a:r>
              <a:rPr lang="en-US" sz="2647" dirty="0"/>
              <a:t>Hyper-V Replica</a:t>
            </a:r>
          </a:p>
          <a:p>
            <a:pPr marL="0" lvl="1" indent="-321891">
              <a:lnSpc>
                <a:spcPct val="70000"/>
              </a:lnSpc>
              <a:spcBef>
                <a:spcPts val="750"/>
              </a:spcBef>
            </a:pPr>
            <a:r>
              <a:rPr lang="en-US" sz="1350" dirty="0"/>
              <a:t>Simple, Affordable Second Site</a:t>
            </a:r>
          </a:p>
          <a:p>
            <a:pPr marL="0" lvl="1" indent="-321891">
              <a:lnSpc>
                <a:spcPct val="70000"/>
              </a:lnSpc>
              <a:spcBef>
                <a:spcPts val="750"/>
              </a:spcBef>
            </a:pPr>
            <a:r>
              <a:rPr lang="en-US" sz="1350" dirty="0"/>
              <a:t>“Extended Replication”   + 3rd Party Integration</a:t>
            </a:r>
          </a:p>
          <a:p>
            <a:pPr marL="0" lvl="1" indent="-321891">
              <a:lnSpc>
                <a:spcPct val="70000"/>
              </a:lnSpc>
              <a:spcBef>
                <a:spcPts val="750"/>
              </a:spcBef>
            </a:pPr>
            <a:r>
              <a:rPr lang="en-US" sz="1350" dirty="0"/>
              <a:t>Hardware Agnostic – either side</a:t>
            </a:r>
          </a:p>
          <a:p>
            <a:pPr marL="0" indent="0">
              <a:buNone/>
            </a:pPr>
            <a:r>
              <a:rPr lang="en-US" sz="2647" dirty="0"/>
              <a:t>Hybrid Cloud</a:t>
            </a:r>
          </a:p>
          <a:p>
            <a:pPr marL="0" lvl="1" indent="-321891">
              <a:lnSpc>
                <a:spcPct val="70000"/>
              </a:lnSpc>
              <a:spcBef>
                <a:spcPts val="750"/>
              </a:spcBef>
            </a:pPr>
            <a:r>
              <a:rPr lang="en-US" sz="1350" dirty="0"/>
              <a:t>Seamless Integration:</a:t>
            </a:r>
          </a:p>
          <a:p>
            <a:pPr marL="0" lvl="1" indent="-321891">
              <a:lnSpc>
                <a:spcPct val="70000"/>
              </a:lnSpc>
              <a:spcBef>
                <a:spcPts val="750"/>
              </a:spcBef>
            </a:pPr>
            <a:r>
              <a:rPr lang="en-US" sz="1350" dirty="0"/>
              <a:t>Private Cloud  or  on-premises to…</a:t>
            </a:r>
          </a:p>
          <a:p>
            <a:pPr marL="0" lvl="2" indent="-321891">
              <a:lnSpc>
                <a:spcPct val="70000"/>
              </a:lnSpc>
              <a:spcBef>
                <a:spcPts val="750"/>
              </a:spcBef>
            </a:pPr>
            <a:r>
              <a:rPr lang="en-US" sz="1350" dirty="0"/>
              <a:t>Service Provider Cloud</a:t>
            </a:r>
          </a:p>
          <a:p>
            <a:pPr marL="0" lvl="2" indent="-321891">
              <a:lnSpc>
                <a:spcPct val="70000"/>
              </a:lnSpc>
              <a:spcBef>
                <a:spcPts val="750"/>
              </a:spcBef>
            </a:pPr>
            <a:r>
              <a:rPr lang="en-US" sz="1350" dirty="0"/>
              <a:t>Microsoft  Azure</a:t>
            </a:r>
          </a:p>
          <a:p>
            <a:r>
              <a:rPr lang="en-US" sz="2647" dirty="0"/>
              <a:t>Azure Site Recovery (ASR)</a:t>
            </a:r>
          </a:p>
          <a:p>
            <a:pPr marL="252109" lvl="1" indent="0">
              <a:buNone/>
            </a:pPr>
            <a:r>
              <a:rPr lang="en-US" sz="1471" b="1" dirty="0"/>
              <a:t>WHEN TO USE:</a:t>
            </a:r>
            <a:r>
              <a:rPr lang="en-US" sz="1471" dirty="0"/>
              <a:t> 2</a:t>
            </a:r>
            <a:r>
              <a:rPr lang="en-US" sz="1471" baseline="30000" dirty="0"/>
              <a:t>nd</a:t>
            </a:r>
            <a:r>
              <a:rPr lang="en-US" sz="1471" dirty="0"/>
              <a:t> Site / Use SCCM,SCVMM, Unprotected workloads</a:t>
            </a:r>
          </a:p>
          <a:p>
            <a:pPr marL="252109" lvl="1" indent="0">
              <a:buNone/>
            </a:pPr>
            <a:r>
              <a:rPr lang="en-US" sz="1471" b="1" dirty="0"/>
              <a:t>WHEN NOT TO USE: </a:t>
            </a:r>
          </a:p>
          <a:p>
            <a:pPr marL="595009" lvl="2"/>
            <a:r>
              <a:rPr lang="en-US" sz="1171" dirty="0"/>
              <a:t>Workload requires synchronous replication, data outside of VHD</a:t>
            </a:r>
          </a:p>
          <a:p>
            <a:pPr marL="595009" lvl="2"/>
            <a:r>
              <a:rPr lang="en-US" sz="117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prstGeom prst="rect">
            <a:avLst/>
          </a:prstGeom>
        </p:spPr>
        <p:txBody>
          <a:bodyPr>
            <a:noAutofit/>
          </a:bodyPr>
          <a:lstStyle/>
          <a:p>
            <a:pPr marL="0" indent="0">
              <a:buNone/>
            </a:pPr>
            <a:r>
              <a:rPr lang="en-US" sz="1800" dirty="0"/>
              <a:t>Azure Backup</a:t>
            </a:r>
          </a:p>
          <a:p>
            <a:pPr lvl="1" indent="-321891"/>
            <a:r>
              <a:rPr lang="en-US" sz="1200" dirty="0"/>
              <a:t>Reliable, Simple, Efficient backup and restore (agent based)</a:t>
            </a:r>
          </a:p>
          <a:p>
            <a:pPr lvl="1" indent="-321891"/>
            <a:r>
              <a:rPr lang="en-US" sz="1200" dirty="0"/>
              <a:t>Use for Branch Office or Small Business</a:t>
            </a:r>
          </a:p>
          <a:p>
            <a:pPr lvl="1" indent="-321891"/>
            <a:r>
              <a:rPr lang="en-US" sz="1200" dirty="0"/>
              <a:t>Backup and restore files and folders</a:t>
            </a:r>
          </a:p>
          <a:p>
            <a:pPr lvl="1" indent="-321891"/>
            <a:r>
              <a:rPr lang="en-US" sz="1200" dirty="0"/>
              <a:t>No Central Management</a:t>
            </a:r>
          </a:p>
          <a:p>
            <a:pPr marL="0" indent="0">
              <a:buNone/>
            </a:pPr>
            <a:r>
              <a:rPr lang="en-US" sz="1800" dirty="0"/>
              <a:t>Azure Backup Server</a:t>
            </a:r>
          </a:p>
          <a:p>
            <a:pPr lvl="1" indent="-321891"/>
            <a:r>
              <a:rPr lang="en-US" sz="1200" dirty="0"/>
              <a:t>Disk (D2D), giving high RTOs for tier 1 workloads</a:t>
            </a:r>
          </a:p>
          <a:p>
            <a:pPr lvl="1" indent="-321891"/>
            <a:r>
              <a:rPr lang="en-US" sz="1200" dirty="0"/>
              <a:t>Azure (D2D2C) for long term retention</a:t>
            </a:r>
          </a:p>
          <a:p>
            <a:pPr lvl="1" indent="-321891"/>
            <a:r>
              <a:rPr lang="en-US" sz="1200" dirty="0"/>
              <a:t>Modern Backup Storage technology (MABS v2)</a:t>
            </a:r>
          </a:p>
          <a:p>
            <a:pPr lvl="1" indent="-321891"/>
            <a:r>
              <a:rPr lang="en-US" sz="1200" dirty="0"/>
              <a:t>VMware capabilities</a:t>
            </a:r>
          </a:p>
          <a:p>
            <a:pPr lvl="1" indent="-321891"/>
            <a:r>
              <a:rPr lang="en-US" sz="1200" dirty="0"/>
              <a:t>Application Consistency</a:t>
            </a:r>
            <a:br>
              <a:rPr lang="en-US" sz="1200" dirty="0"/>
            </a:br>
            <a:r>
              <a:rPr lang="en-US" sz="1200" dirty="0"/>
              <a:t>(SQL, Exchange, SharePoint)</a:t>
            </a:r>
          </a:p>
          <a:p>
            <a:pPr lvl="1" indent="-321891"/>
            <a:endParaRPr lang="en-US" sz="1200" dirty="0"/>
          </a:p>
          <a:p>
            <a:pPr lvl="1" indent="-321891"/>
            <a:r>
              <a:rPr lang="en-US" sz="1200" dirty="0"/>
              <a:t>No Tape Backup</a:t>
            </a:r>
          </a:p>
          <a:p>
            <a:pPr lvl="1" indent="-321891"/>
            <a:r>
              <a:rPr lang="en-US" sz="1200" dirty="0"/>
              <a:t>No Integration with System Center</a:t>
            </a:r>
          </a:p>
          <a:p>
            <a:pPr lvl="1" indent="-321891"/>
            <a:r>
              <a:rPr lang="en-US" sz="1200" dirty="0"/>
              <a:t>Requires Azure Subscription</a:t>
            </a:r>
          </a:p>
        </p:txBody>
      </p:sp>
      <p:sp>
        <p:nvSpPr>
          <p:cNvPr id="10" name="Content Placeholder 9"/>
          <p:cNvSpPr>
            <a:spLocks noGrp="1"/>
          </p:cNvSpPr>
          <p:nvPr>
            <p:ph sz="half" idx="2"/>
          </p:nvPr>
        </p:nvSpPr>
        <p:spPr/>
        <p:txBody>
          <a:bodyPr>
            <a:normAutofit fontScale="47500" lnSpcReduction="20000"/>
          </a:bodyPr>
          <a:lstStyle/>
          <a:p>
            <a:pPr marL="0" indent="0">
              <a:buNone/>
            </a:pPr>
            <a:r>
              <a:rPr lang="en-US" sz="3825" dirty="0"/>
              <a:t>System Center Data Protection Manager (DPM)</a:t>
            </a:r>
          </a:p>
          <a:p>
            <a:pPr lvl="1" indent="-321891"/>
            <a:r>
              <a:rPr lang="en-US" sz="2625" dirty="0"/>
              <a:t>Physical, VM, Azure VM</a:t>
            </a:r>
          </a:p>
          <a:p>
            <a:pPr lvl="1" indent="-321891"/>
            <a:r>
              <a:rPr lang="en-US" sz="2700" dirty="0"/>
              <a:t>Store Locally  to Disks (D2D) </a:t>
            </a:r>
            <a:r>
              <a:rPr lang="en-US" sz="2700" b="1" dirty="0"/>
              <a:t>and to Tape (D2T)</a:t>
            </a:r>
          </a:p>
          <a:p>
            <a:pPr lvl="1" indent="-321891"/>
            <a:r>
              <a:rPr lang="en-US" sz="2700" dirty="0"/>
              <a:t>Store in Azure (D2D2C) for long term retention</a:t>
            </a:r>
          </a:p>
          <a:p>
            <a:pPr lvl="1" indent="-321891"/>
            <a:r>
              <a:rPr lang="en-US" sz="2700" dirty="0"/>
              <a:t>Full application consistency across server apps (</a:t>
            </a:r>
            <a:r>
              <a:rPr lang="en-US" sz="2700" dirty="0" err="1"/>
              <a:t>Exch</a:t>
            </a:r>
            <a:r>
              <a:rPr lang="en-US" sz="2700" dirty="0"/>
              <a:t>, SP, SQL…)</a:t>
            </a:r>
          </a:p>
          <a:p>
            <a:pPr lvl="1" indent="-321891"/>
            <a:r>
              <a:rPr lang="en-US" sz="2700" dirty="0"/>
              <a:t>Small backup window</a:t>
            </a:r>
          </a:p>
          <a:p>
            <a:pPr lvl="1" indent="-321891"/>
            <a:r>
              <a:rPr lang="en-US" sz="2700" dirty="0"/>
              <a:t>Bare Metal Recovery / Recovery to Azure</a:t>
            </a:r>
          </a:p>
          <a:p>
            <a:pPr lvl="1" indent="-321891"/>
            <a:r>
              <a:rPr lang="en-US" sz="2700" dirty="0"/>
              <a:t>Full System Center Integration (discovery, reporting, </a:t>
            </a:r>
            <a:r>
              <a:rPr lang="en-US" sz="2700" dirty="0" err="1"/>
              <a:t>etc</a:t>
            </a:r>
            <a:r>
              <a:rPr lang="en-US" sz="2700" dirty="0"/>
              <a:t>)</a:t>
            </a:r>
            <a:endParaRPr lang="en-US" sz="2625" dirty="0"/>
          </a:p>
          <a:p>
            <a:pPr marL="0" indent="0">
              <a:buNone/>
            </a:pPr>
            <a:r>
              <a:rPr lang="en-US" sz="3825" dirty="0"/>
              <a:t>StorSimple</a:t>
            </a:r>
          </a:p>
          <a:p>
            <a:pPr lvl="1" indent="-321891"/>
            <a:r>
              <a:rPr lang="en-US" sz="2625" dirty="0"/>
              <a:t>Proprietary Device | Multiple Tiers</a:t>
            </a:r>
          </a:p>
          <a:p>
            <a:pPr lvl="1" indent="-321891"/>
            <a:r>
              <a:rPr lang="en-US" sz="2625" dirty="0"/>
              <a:t>Cloud Integrated Storage (</a:t>
            </a:r>
            <a:r>
              <a:rPr lang="en-US" sz="2625" dirty="0" err="1"/>
              <a:t>CiS</a:t>
            </a:r>
            <a:r>
              <a:rPr lang="en-US" sz="2625" dirty="0"/>
              <a:t>)</a:t>
            </a:r>
          </a:p>
          <a:p>
            <a:pPr lvl="1" indent="-321891"/>
            <a:r>
              <a:rPr lang="en-US" sz="2625" dirty="0"/>
              <a:t>Seamless view of ALL Enterprise Storage  </a:t>
            </a:r>
          </a:p>
          <a:p>
            <a:pPr lvl="2" indent="-321891"/>
            <a:r>
              <a:rPr lang="en-US" sz="2325" dirty="0"/>
              <a:t>Windows and VMWare</a:t>
            </a:r>
          </a:p>
          <a:p>
            <a:pPr lvl="1" indent="-321891"/>
            <a:r>
              <a:rPr lang="en-US" sz="2625" dirty="0"/>
              <a:t>Multi-Tiers backup and recovery  (Hot/Cold)</a:t>
            </a:r>
          </a:p>
          <a:p>
            <a:pPr lvl="1" indent="-321891"/>
            <a:r>
              <a:rPr lang="en-US" sz="2625" dirty="0"/>
              <a:t>Fastest Solution</a:t>
            </a:r>
          </a:p>
          <a:p>
            <a:pPr lvl="1" indent="-321891"/>
            <a:r>
              <a:rPr lang="en-US" sz="2625" dirty="0"/>
              <a:t>Long Term Azure storage; scale storage out to Azure</a:t>
            </a:r>
          </a:p>
          <a:p>
            <a:pPr lvl="1" indent="-321891"/>
            <a:r>
              <a:rPr lang="en-US" sz="2625" dirty="0"/>
              <a:t>minimize on-</a:t>
            </a:r>
            <a:r>
              <a:rPr lang="en-US" sz="2625" dirty="0" err="1"/>
              <a:t>premesis</a:t>
            </a:r>
            <a:r>
              <a:rPr lang="en-US" sz="2625" dirty="0"/>
              <a:t>  disk requirements</a:t>
            </a:r>
          </a:p>
          <a:p>
            <a:pPr lvl="1" indent="-321891"/>
            <a:r>
              <a:rPr lang="en-US" sz="2625" dirty="0"/>
              <a:t>Seamless view of ALL Enterprise Storage | Windows and VMWare</a:t>
            </a:r>
          </a:p>
          <a:p>
            <a:pPr marL="0" lvl="1" indent="-321891">
              <a:spcBef>
                <a:spcPts val="750"/>
              </a:spcBef>
            </a:pPr>
            <a:endParaRPr lang="en-US" sz="2850" dirty="0"/>
          </a:p>
        </p:txBody>
      </p:sp>
      <p:sp>
        <p:nvSpPr>
          <p:cNvPr id="2" name="Text Placeholder 1">
            <a:extLst>
              <a:ext uri="{FF2B5EF4-FFF2-40B4-BE49-F238E27FC236}">
                <a16:creationId xmlns:a16="http://schemas.microsoft.com/office/drawing/2014/main" id="{0D2F899A-2B69-40C4-BC84-EA39D14C41E9}"/>
              </a:ext>
            </a:extLst>
          </p:cNvPr>
          <p:cNvSpPr>
            <a:spLocks noGrp="1"/>
          </p:cNvSpPr>
          <p:nvPr>
            <p:ph type="body" sz="quarter" idx="10"/>
          </p:nvPr>
        </p:nvSpPr>
        <p:spPr/>
        <p:txBody>
          <a:bodyPr/>
          <a:lstStyle/>
          <a:p>
            <a:endParaRPr lang="en-US"/>
          </a:p>
        </p:txBody>
      </p:sp>
      <p:pic>
        <p:nvPicPr>
          <p:cNvPr id="11" name="Picture 10"/>
          <p:cNvPicPr>
            <a:picLocks noChangeAspect="1"/>
          </p:cNvPicPr>
          <p:nvPr/>
        </p:nvPicPr>
        <p:blipFill>
          <a:blip r:embed="rId3"/>
          <a:stretch>
            <a:fillRect/>
          </a:stretch>
        </p:blipFill>
        <p:spPr>
          <a:xfrm>
            <a:off x="3396169" y="3636276"/>
            <a:ext cx="2593259" cy="2390307"/>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5A1B-7E29-4914-A528-2FB8180BEA1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0E3E62A3-7559-4638-AE49-2A7FCAAACEE1}"/>
              </a:ext>
            </a:extLst>
          </p:cNvPr>
          <p:cNvSpPr>
            <a:spLocks noGrp="1"/>
          </p:cNvSpPr>
          <p:nvPr>
            <p:ph type="body" sz="quarter" idx="11"/>
          </p:nvPr>
        </p:nvSpPr>
        <p:spPr/>
        <p:txBody>
          <a:bodyPr/>
          <a:lstStyle/>
          <a:p>
            <a:r>
              <a:rPr lang="en-US" sz="2000" b="1" dirty="0"/>
              <a:t>Additional Information:  SLA for Site Recovery 99.9%</a:t>
            </a:r>
          </a:p>
          <a:p>
            <a:r>
              <a:rPr lang="en-US" sz="2000" dirty="0"/>
              <a:t>"</a:t>
            </a:r>
            <a:r>
              <a:rPr lang="en-US" sz="2000" b="1" dirty="0"/>
              <a:t>Failover</a:t>
            </a:r>
            <a:r>
              <a:rPr lang="en-US" sz="2000" dirty="0"/>
              <a:t>" is the process of transferring control, either simulated or actual, of a Protected Instance from a primary site to a secondary site.</a:t>
            </a:r>
          </a:p>
          <a:p>
            <a:r>
              <a:rPr lang="en-US" sz="2000" dirty="0"/>
              <a:t>"</a:t>
            </a:r>
            <a:r>
              <a:rPr lang="en-US" sz="2000" b="1" dirty="0"/>
              <a:t>On-Premises-to-Azure Failover</a:t>
            </a:r>
            <a:r>
              <a:rPr lang="en-US" sz="20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000" dirty="0"/>
              <a:t>"</a:t>
            </a:r>
            <a:r>
              <a:rPr lang="en-US" sz="2000" b="1" dirty="0"/>
              <a:t>On-Premises-to-On-Premises Failover</a:t>
            </a:r>
            <a:r>
              <a:rPr lang="en-US" sz="2000" dirty="0"/>
              <a:t>" is the Failover of a Protected Instance from a non-Azure primary site to a non-Azure secondary site.</a:t>
            </a:r>
          </a:p>
          <a:p>
            <a:r>
              <a:rPr lang="en-US" sz="2000" dirty="0"/>
              <a:t>"</a:t>
            </a:r>
            <a:r>
              <a:rPr lang="en-US" sz="2000" b="1" dirty="0"/>
              <a:t>Protected Instance</a:t>
            </a:r>
            <a:r>
              <a:rPr lang="en-US" sz="20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
        <p:nvSpPr>
          <p:cNvPr id="5" name="Text Placeholder 4"/>
          <p:cNvSpPr>
            <a:spLocks noGrp="1"/>
          </p:cNvSpPr>
          <p:nvPr>
            <p:ph type="body" sz="quarter" idx="10"/>
          </p:nvPr>
        </p:nvSpPr>
        <p:spPr/>
        <p:txBody>
          <a:bodyPr/>
          <a:lstStyle/>
          <a:p>
            <a:endParaRPr lang="en-US" sz="1800" dirty="0"/>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824C8A-078B-4DCC-802C-37A00772831B}"/>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1EA6B9A7-3FC1-45FE-9917-C890C4BCAF95}"/>
              </a:ext>
            </a:extLst>
          </p:cNvPr>
          <p:cNvSpPr>
            <a:spLocks noGrp="1"/>
          </p:cNvSpPr>
          <p:nvPr>
            <p:ph type="body" sz="quarter" idx="11"/>
          </p:nvPr>
        </p:nvSpPr>
        <p:spPr/>
        <p:txBody>
          <a:bodyPr/>
          <a:lstStyle/>
          <a:p>
            <a:r>
              <a:rPr lang="en-US" sz="33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a:p>
            <a:endParaRPr lang="en-US" dirty="0"/>
          </a:p>
        </p:txBody>
      </p:sp>
      <p:sp>
        <p:nvSpPr>
          <p:cNvPr id="9" name="Text Placeholder 8">
            <a:extLst>
              <a:ext uri="{FF2B5EF4-FFF2-40B4-BE49-F238E27FC236}">
                <a16:creationId xmlns:a16="http://schemas.microsoft.com/office/drawing/2014/main" id="{1B9C0CB6-D9BE-49E1-947D-853279326F4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Making it REAL!!!</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6456088" y="5804850"/>
            <a:ext cx="4195379"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2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200" b="0" dirty="0">
                <a:latin typeface="Calibri Light" panose="020F0302020204030204" pitchFamily="34" charset="0"/>
                <a:ea typeface="Times New Roman" panose="02020603050405020304" pitchFamily="18" charset="0"/>
                <a:cs typeface="Calibri Light" panose="020F0302020204030204" pitchFamily="34" charset="0"/>
              </a:rPr>
              <a:t>:   1st Floor - Washington</a:t>
            </a:r>
            <a:endParaRPr lang="en-US" altLang="en-US" sz="300" b="0" dirty="0"/>
          </a:p>
          <a:p>
            <a:pPr eaLnBrk="0" hangingPunct="0"/>
            <a:r>
              <a:rPr lang="en-US" altLang="en-US" sz="12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200" dirty="0">
                <a:latin typeface="Calibri Light" panose="020F0302020204030204" pitchFamily="34" charset="0"/>
                <a:cs typeface="Calibri Light" panose="020F0302020204030204" pitchFamily="34" charset="0"/>
              </a:rPr>
              <a:t>Content:</a:t>
            </a:r>
            <a:r>
              <a:rPr lang="en-US" altLang="en-US" sz="1200" b="0" dirty="0">
                <a:latin typeface="Calibri Light" panose="020F0302020204030204" pitchFamily="34" charset="0"/>
                <a:cs typeface="Calibri Light" panose="020F0302020204030204" pitchFamily="34" charset="0"/>
              </a:rPr>
              <a:t> </a:t>
            </a:r>
            <a:r>
              <a:rPr lang="en-US" altLang="en-US" sz="12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2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FFCA02C-D337-4BE1-B27F-7C5EF7D8EA5A}"/>
              </a:ext>
            </a:extLst>
          </p:cNvPr>
          <p:cNvSpPr/>
          <p:nvPr/>
        </p:nvSpPr>
        <p:spPr bwMode="auto">
          <a:xfrm>
            <a:off x="0" y="-13667"/>
            <a:ext cx="12192000" cy="998378"/>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Verdana" pitchFamily="34" charset="0"/>
              </a:rPr>
              <a:t>Making It REAL!!!</a:t>
            </a:r>
          </a:p>
        </p:txBody>
      </p:sp>
      <p:graphicFrame>
        <p:nvGraphicFramePr>
          <p:cNvPr id="4" name="Table 3">
            <a:extLst>
              <a:ext uri="{FF2B5EF4-FFF2-40B4-BE49-F238E27FC236}">
                <a16:creationId xmlns:a16="http://schemas.microsoft.com/office/drawing/2014/main" id="{FBAFCE12-8F4C-4BA2-AF8B-C7F037805B4C}"/>
              </a:ext>
            </a:extLst>
          </p:cNvPr>
          <p:cNvGraphicFramePr>
            <a:graphicFrameLocks noGrp="1"/>
          </p:cNvGraphicFramePr>
          <p:nvPr>
            <p:extLst>
              <p:ext uri="{D42A27DB-BD31-4B8C-83A1-F6EECF244321}">
                <p14:modId xmlns:p14="http://schemas.microsoft.com/office/powerpoint/2010/main" val="630196592"/>
              </p:ext>
            </p:extLst>
          </p:nvPr>
        </p:nvGraphicFramePr>
        <p:xfrm>
          <a:off x="187571" y="2276615"/>
          <a:ext cx="5548343" cy="4271899"/>
        </p:xfrm>
        <a:graphic>
          <a:graphicData uri="http://schemas.openxmlformats.org/drawingml/2006/table">
            <a:tbl>
              <a:tblPr firstRow="1" firstCol="1" bandRow="1"/>
              <a:tblGrid>
                <a:gridCol w="1182434">
                  <a:extLst>
                    <a:ext uri="{9D8B030D-6E8A-4147-A177-3AD203B41FA5}">
                      <a16:colId xmlns:a16="http://schemas.microsoft.com/office/drawing/2014/main" val="2301337170"/>
                    </a:ext>
                  </a:extLst>
                </a:gridCol>
                <a:gridCol w="2465930">
                  <a:extLst>
                    <a:ext uri="{9D8B030D-6E8A-4147-A177-3AD203B41FA5}">
                      <a16:colId xmlns:a16="http://schemas.microsoft.com/office/drawing/2014/main" val="3362276741"/>
                    </a:ext>
                  </a:extLst>
                </a:gridCol>
                <a:gridCol w="1899979">
                  <a:extLst>
                    <a:ext uri="{9D8B030D-6E8A-4147-A177-3AD203B41FA5}">
                      <a16:colId xmlns:a16="http://schemas.microsoft.com/office/drawing/2014/main" val="3762334117"/>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161514921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775752262"/>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8:45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47048160"/>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9:00 – 9:15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5866666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9:15 – 9:50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2215348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9:50-10:15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4520219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381386270"/>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10:30 – 11:30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Network Implementation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98094393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11:30 – 12:30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Data Implementation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775193552"/>
                  </a:ext>
                </a:extLst>
              </a:tr>
              <a:tr h="27178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12:30 – 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689792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1:30 – 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for Operations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44885932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2:30 – 2:45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8684068"/>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2:45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Security &amp; Identity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950979269"/>
                  </a:ext>
                </a:extLst>
              </a:tr>
              <a:tr h="50927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3:30 –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Making it Real with Practical Application – Brainstorming &amp; Assigned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 Patrick, Others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667102697"/>
                  </a:ext>
                </a:extLst>
              </a:tr>
            </a:tbl>
          </a:graphicData>
        </a:graphic>
      </p:graphicFrame>
      <p:graphicFrame>
        <p:nvGraphicFramePr>
          <p:cNvPr id="11" name="Table 10">
            <a:extLst>
              <a:ext uri="{FF2B5EF4-FFF2-40B4-BE49-F238E27FC236}">
                <a16:creationId xmlns:a16="http://schemas.microsoft.com/office/drawing/2014/main" id="{7F19D4C8-80EB-4189-B2ED-571A30A848C7}"/>
              </a:ext>
            </a:extLst>
          </p:cNvPr>
          <p:cNvGraphicFramePr>
            <a:graphicFrameLocks noGrp="1"/>
          </p:cNvGraphicFramePr>
          <p:nvPr>
            <p:extLst>
              <p:ext uri="{D42A27DB-BD31-4B8C-83A1-F6EECF244321}">
                <p14:modId xmlns:p14="http://schemas.microsoft.com/office/powerpoint/2010/main" val="2057705130"/>
              </p:ext>
            </p:extLst>
          </p:nvPr>
        </p:nvGraphicFramePr>
        <p:xfrm>
          <a:off x="5880101" y="2484783"/>
          <a:ext cx="5901267" cy="3222055"/>
        </p:xfrm>
        <a:graphic>
          <a:graphicData uri="http://schemas.openxmlformats.org/drawingml/2006/table">
            <a:tbl>
              <a:tblPr firstRow="1" firstCol="1" bandRow="1"/>
              <a:tblGrid>
                <a:gridCol w="1322413">
                  <a:extLst>
                    <a:ext uri="{9D8B030D-6E8A-4147-A177-3AD203B41FA5}">
                      <a16:colId xmlns:a16="http://schemas.microsoft.com/office/drawing/2014/main" val="850126628"/>
                    </a:ext>
                  </a:extLst>
                </a:gridCol>
                <a:gridCol w="3008489">
                  <a:extLst>
                    <a:ext uri="{9D8B030D-6E8A-4147-A177-3AD203B41FA5}">
                      <a16:colId xmlns:a16="http://schemas.microsoft.com/office/drawing/2014/main" val="250458730"/>
                    </a:ext>
                  </a:extLst>
                </a:gridCol>
                <a:gridCol w="1570365">
                  <a:extLst>
                    <a:ext uri="{9D8B030D-6E8A-4147-A177-3AD203B41FA5}">
                      <a16:colId xmlns:a16="http://schemas.microsoft.com/office/drawing/2014/main" val="4272312493"/>
                    </a:ext>
                  </a:extLst>
                </a:gridCol>
              </a:tblGrid>
              <a:tr h="280670">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2300621151"/>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7592101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9:00 – 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Exam Tips and Architecting for Your Company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Dan Stolts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87951899"/>
                  </a:ext>
                </a:extLst>
              </a:tr>
              <a:tr h="22987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108070279"/>
                  </a:ext>
                </a:extLst>
              </a:tr>
              <a:tr h="25654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10:30 – 12:00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Compute Infrastructure</a:t>
                      </a: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57430849"/>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12:00 – 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634617100"/>
                  </a:ext>
                </a:extLst>
              </a:tr>
              <a:tr h="27749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1:00 – 3:15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Solutions Using Platform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78559156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3:15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47704769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3:30 – 4:15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724455268"/>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4:15 – 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Architecting Real World Solutions –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20787410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4:45-5:00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Next Steps and Homework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924429069"/>
                  </a:ext>
                </a:extLst>
              </a:tr>
            </a:tbl>
          </a:graphicData>
        </a:graphic>
      </p:graphicFrame>
    </p:spTree>
    <p:extLst>
      <p:ext uri="{BB962C8B-B14F-4D97-AF65-F5344CB8AC3E}">
        <p14:creationId xmlns:p14="http://schemas.microsoft.com/office/powerpoint/2010/main" val="2738624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dirty="0"/>
              <a:t>Please email dstolts@microsoft.com</a:t>
            </a:r>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https://tinyurl.com/514MA18</a:t>
            </a:r>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FAB9F4-2610-4B82-A3C8-49AB51E6A56D}"/>
              </a:ext>
            </a:extLst>
          </p:cNvPr>
          <p:cNvSpPr>
            <a:spLocks noGrp="1"/>
          </p:cNvSpPr>
          <p:nvPr>
            <p:ph type="body" sz="quarter" idx="12"/>
          </p:nvPr>
        </p:nvSpPr>
        <p:spPr>
          <a:xfrm>
            <a:off x="271103" y="1975104"/>
            <a:ext cx="9649074" cy="3532561"/>
          </a:xfrm>
        </p:spPr>
        <p:txBody>
          <a:bodyPr/>
          <a:lstStyle/>
          <a:p>
            <a:pPr lvl="0"/>
            <a:r>
              <a:rPr lang="en-US" sz="3600" b="1" dirty="0"/>
              <a:t>Free Test Prep Voucher: </a:t>
            </a:r>
            <a:endParaRPr lang="en-US" sz="3600" dirty="0"/>
          </a:p>
          <a:p>
            <a:pPr lvl="1"/>
            <a:r>
              <a:rPr lang="en-US" dirty="0"/>
              <a:t>We are offering a test prep voucher to every attendee on a request basis only. Attendees will have to email </a:t>
            </a:r>
            <a:r>
              <a:rPr lang="en-US" u="sng" dirty="0">
                <a:hlinkClick r:id="rId2"/>
              </a:rPr>
              <a:t>skillupmsft@microsoft.com</a:t>
            </a:r>
            <a:r>
              <a:rPr lang="en-US" dirty="0"/>
              <a:t> to receive their code after the event. They will receive a note about this in their Thank You email but please make sure this is something you promote at this event. </a:t>
            </a:r>
            <a:r>
              <a:rPr lang="en-US" b="1" dirty="0"/>
              <a:t>Please note</a:t>
            </a:r>
            <a:r>
              <a:rPr lang="en-US" dirty="0"/>
              <a:t>: There is a limited number of vouchers available. They are distributed on a first-come, first-served basis until all our vouchers have been requested.</a:t>
            </a:r>
          </a:p>
          <a:p>
            <a:endParaRPr lang="en-US" dirty="0"/>
          </a:p>
        </p:txBody>
      </p:sp>
      <p:sp>
        <p:nvSpPr>
          <p:cNvPr id="3" name="Title 2">
            <a:extLst>
              <a:ext uri="{FF2B5EF4-FFF2-40B4-BE49-F238E27FC236}">
                <a16:creationId xmlns:a16="http://schemas.microsoft.com/office/drawing/2014/main" id="{6778E768-A720-4D87-9A55-DCD602E70F81}"/>
              </a:ext>
            </a:extLst>
          </p:cNvPr>
          <p:cNvSpPr>
            <a:spLocks noGrp="1"/>
          </p:cNvSpPr>
          <p:nvPr>
            <p:ph type="title"/>
          </p:nvPr>
        </p:nvSpPr>
        <p:spPr/>
        <p:txBody>
          <a:bodyPr/>
          <a:lstStyle/>
          <a:p>
            <a:r>
              <a:rPr lang="en-US" dirty="0"/>
              <a:t>We have free practice exams</a:t>
            </a:r>
          </a:p>
        </p:txBody>
      </p:sp>
    </p:spTree>
    <p:extLst>
      <p:ext uri="{BB962C8B-B14F-4D97-AF65-F5344CB8AC3E}">
        <p14:creationId xmlns:p14="http://schemas.microsoft.com/office/powerpoint/2010/main" val="2259089299"/>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a:xfrm>
            <a:off x="187571" y="-3"/>
            <a:ext cx="11769968" cy="1021218"/>
          </a:xfrm>
        </p:spPr>
        <p:txBody>
          <a:bodyPr/>
          <a:lstStyle/>
          <a:p>
            <a:r>
              <a:rPr lang="en-US" sz="4000" dirty="0"/>
              <a:t>Program Roadmap - </a:t>
            </a:r>
            <a:r>
              <a:rPr lang="en-US" sz="2400" dirty="0"/>
              <a:t>So Far…Futures coming later </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a:xfrm>
            <a:off x="348338" y="1116419"/>
            <a:ext cx="11433116" cy="5190718"/>
          </a:xfrm>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10"/>
          </p:nvPr>
        </p:nvSpPr>
        <p:spPr/>
        <p:txBody>
          <a:bodyPr/>
          <a:lstStyle/>
          <a:p>
            <a:r>
              <a:rPr lang="en-US" altLang="en-US" sz="2400" dirty="0">
                <a:latin typeface="Calibri Light" panose="020F0302020204030204" pitchFamily="34" charset="0"/>
                <a:ea typeface="Calibri" panose="020F0502020204030204" pitchFamily="34" charset="0"/>
                <a:cs typeface="Calibri Light" panose="020F0302020204030204" pitchFamily="34" charset="0"/>
              </a:rPr>
              <a:t>Program Home:  </a:t>
            </a:r>
            <a:r>
              <a:rPr lang="en-US" altLang="en-US" sz="2400" dirty="0">
                <a:latin typeface="Calibri Light" panose="020F0302020204030204" pitchFamily="34" charset="0"/>
                <a:ea typeface="Calibri" panose="020F0502020204030204" pitchFamily="34" charset="0"/>
                <a:cs typeface="Calibri Light" panose="020F0302020204030204" pitchFamily="34" charset="0"/>
                <a:hlinkClick r:id="rId2"/>
              </a:rPr>
              <a:t>https://aka.ms/certup</a:t>
            </a:r>
            <a:endParaRPr lang="en-US" sz="2400" dirty="0"/>
          </a:p>
        </p:txBody>
      </p:sp>
    </p:spTree>
    <p:extLst>
      <p:ext uri="{BB962C8B-B14F-4D97-AF65-F5344CB8AC3E}">
        <p14:creationId xmlns:p14="http://schemas.microsoft.com/office/powerpoint/2010/main" val="11613590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6999</Words>
  <Application>Microsoft Office PowerPoint</Application>
  <PresentationFormat>Widescreen</PresentationFormat>
  <Paragraphs>1079</Paragraphs>
  <Slides>65</Slides>
  <Notes>51</Notes>
  <HiddenSlides>1</HiddenSlides>
  <MMClips>2</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65</vt:i4>
      </vt:variant>
    </vt:vector>
  </HeadingPairs>
  <TitlesOfParts>
    <vt:vector size="86" baseType="lpstr">
      <vt:lpstr>Mangal</vt:lpstr>
      <vt:lpstr>Arial</vt:lpstr>
      <vt:lpstr>Segoe UI Symbol</vt:lpstr>
      <vt:lpstr>Symbol</vt:lpstr>
      <vt:lpstr>Segoe Semibold</vt:lpstr>
      <vt:lpstr>Times New Roman</vt:lpstr>
      <vt:lpstr>Verdana</vt:lpstr>
      <vt:lpstr>Segoe UI Semibold</vt:lpstr>
      <vt:lpstr>Calibri</vt:lpstr>
      <vt:lpstr>Segoe Light</vt:lpstr>
      <vt:lpstr>Consolas</vt:lpstr>
      <vt:lpstr>MS PGothic</vt:lpstr>
      <vt:lpstr>Courier New</vt:lpstr>
      <vt:lpstr>Calibri Light</vt:lpstr>
      <vt:lpstr>Segoe UI Semilight</vt:lpstr>
      <vt:lpstr>Wingdings</vt:lpstr>
      <vt:lpstr>Segoe UI Light</vt:lpstr>
      <vt:lpstr>Segoe UI</vt:lpstr>
      <vt:lpstr>GuruSkill</vt:lpstr>
      <vt:lpstr>NG_MOC_Core_ModuleNew2</vt:lpstr>
      <vt:lpstr>Office Theme</vt:lpstr>
      <vt:lpstr>Exam 70-535 Architecting Microsoft Azure Solutions Data &amp; Cloud Skill Up Workshop - Azure Fundamentals </vt:lpstr>
      <vt:lpstr>Agenda and Logistics 70-535 Architecting Azure Solutions</vt:lpstr>
      <vt:lpstr>Show of Hands…</vt:lpstr>
      <vt:lpstr>Make the most of the event…</vt:lpstr>
      <vt:lpstr>Attendee Challenge – What Azure challenges should we tackle? What Challenges Are You Facing? What ideas do you have for projects?</vt:lpstr>
      <vt:lpstr>Making it REAL!!!</vt:lpstr>
      <vt:lpstr>We have exam vouchers!!!</vt:lpstr>
      <vt:lpstr>We have free practice exams</vt:lpstr>
      <vt:lpstr>Program Roadmap - So Far…Futures coming later </vt:lpstr>
      <vt:lpstr>Getting Started Labs https://docs.microsoft.com/en-us/azure/#get-started </vt:lpstr>
      <vt:lpstr>Labs </vt:lpstr>
      <vt:lpstr>Make the most of the event…</vt:lpstr>
      <vt:lpstr>Voting: Show of Hands</vt:lpstr>
      <vt:lpstr>Voting: Show of Hands</vt:lpstr>
      <vt:lpstr>Voting: Show of Hands</vt:lpstr>
      <vt:lpstr>Buckle Up!!! </vt:lpstr>
      <vt:lpstr>Following slides are NOT for the morning.  They are Making it real</vt:lpstr>
      <vt:lpstr>Good Afternoon!!!! Pause for program identification</vt:lpstr>
      <vt:lpstr>Program Roadmap</vt:lpstr>
      <vt:lpstr>Parking Lot  Speaker Panel</vt:lpstr>
      <vt:lpstr>AWS to Azure Services Comparison</vt:lpstr>
      <vt:lpstr>Azure Capacity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Site Recovery</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StorSimple Supported workloads</vt:lpstr>
      <vt:lpstr>EXAM TIP!</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Post Event Wrap/Up</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2018-05-22T13:36:32Z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